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2" r:id="rId9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r" defTabSz="914400" rtl="1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15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422275" y="1241425"/>
            <a:ext cx="5953125" cy="3349625"/>
          </a:xfrm>
          <a:custGeom>
            <a:avLst/>
            <a:gdLst>
              <a:gd name="T0" fmla="*/ 0 w 120000"/>
              <a:gd name="T1" fmla="*/ 0 h 120000"/>
              <a:gd name="T2" fmla="*/ 5953125 w 120000"/>
              <a:gd name="T3" fmla="*/ 0 h 120000"/>
              <a:gd name="T4" fmla="*/ 5953125 w 120000"/>
              <a:gd name="T5" fmla="*/ 3349625 h 120000"/>
              <a:gd name="T6" fmla="*/ 0 w 120000"/>
              <a:gd name="T7" fmla="*/ 33496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102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1588" y="9428163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B497246-F7CA-4D78-8F47-8BF65B46A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89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7" name="Google Shape;90;p1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r" rtl="1" eaLnBrk="1" hangingPunct="1">
              <a:buSzPts val="1400"/>
            </a:pPr>
            <a:r>
              <a:rPr lang="he-IL" altLang="en-US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נציג את עצמנו</a:t>
            </a: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8" name="Google Shape;91;p1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B3FF9FA-3265-448C-9A69-EBEB3070344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0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195" name="Google Shape;101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r" rtl="1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6" name="Google Shape;102;p2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0A7DACC-8097-4D74-B269-6C94AC7B821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07;g72b6e56ef1_2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108;g72b6e56ef1_2_0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r" rtl="1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268" name="Google Shape;109;g72b6e56ef1_2_0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936D90D-E907-4E20-8BE5-6DEC55CEF4C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14;g72b6e56ef1_2_1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4339" name="Google Shape;115;g72b6e56ef1_2_1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r" rtl="1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40" name="Google Shape;116;g72b6e56ef1_2_12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372857D-D94C-4730-AA27-BECCCE5915A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1;g72b6e56ef1_2_1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7" name="Google Shape;122;g72b6e56ef1_2_18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r" rtl="1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Google Shape;123;g72b6e56ef1_2_18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B15B7DA-F4DD-4DBC-A151-9E5B6E7A453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39;p2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Google Shape;140;p25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r" rtl="1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60" name="Google Shape;141;p25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DA4AF52-EB73-4D84-9A9F-53C31498841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;p27"/>
          <p:cNvSpPr>
            <a:spLocks noChangeArrowheads="1"/>
          </p:cNvSpPr>
          <p:nvPr/>
        </p:nvSpPr>
        <p:spPr bwMode="auto"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cxnSp>
        <p:nvCxnSpPr>
          <p:cNvPr id="5" name="Google Shape;23;p27"/>
          <p:cNvCxnSpPr>
            <a:cxnSpLocks noChangeShapeType="1"/>
          </p:cNvCxnSpPr>
          <p:nvPr/>
        </p:nvCxnSpPr>
        <p:spPr bwMode="auto">
          <a:xfrm>
            <a:off x="1978025" y="3733800"/>
            <a:ext cx="8229600" cy="0"/>
          </a:xfrm>
          <a:prstGeom prst="straightConnector1">
            <a:avLst/>
          </a:prstGeom>
          <a:noFill/>
          <a:ln w="100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27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6" name="Google Shape;20;p2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21;p2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Google Shape;22;p2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2341DE-3605-4E8E-AF6F-F1097FCC2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02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004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A09A-1607-4B14-B434-CB4EC7886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5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004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0B15-E322-43CB-9CE3-E358B0792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04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004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2B92-EED1-4861-B5E0-192C98DB9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51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36;p29"/>
          <p:cNvCxnSpPr>
            <a:cxnSpLocks noChangeShapeType="1"/>
          </p:cNvCxnSpPr>
          <p:nvPr/>
        </p:nvCxnSpPr>
        <p:spPr bwMode="auto">
          <a:xfrm>
            <a:off x="1981200" y="4021138"/>
            <a:ext cx="8229600" cy="0"/>
          </a:xfrm>
          <a:prstGeom prst="straightConnector1">
            <a:avLst/>
          </a:prstGeom>
          <a:noFill/>
          <a:ln w="100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33;p2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34;p2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35;p2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DBE4A-4CE7-4DFF-A50E-812E44396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036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036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293F-58E7-41A6-B03F-322169378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036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036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78C8-00AE-476F-AE07-6D6D0D04D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89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2C30-0404-4292-82F0-D08D3D3A5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88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257A-3254-4EB2-9792-36E6B14BA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31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9116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C7C0-585F-47DC-97E9-41B1C2DF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5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lIns="274300" tIns="182875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lvl="0"/>
            <a:endParaRPr noProof="0">
              <a:sym typeface="Corbel"/>
            </a:endParaRPr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r" rt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3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4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15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A53B-FACB-47E5-BF92-6C04FEDF8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3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6"/>
          <p:cNvSpPr>
            <a:spLocks noChangeArrowheads="1"/>
          </p:cNvSpPr>
          <p:nvPr/>
        </p:nvSpPr>
        <p:spPr bwMode="auto"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Google Shape;11;p26"/>
          <p:cNvSpPr txBox="1"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6"/>
          <p:cNvSpPr txBox="1"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26"/>
          <p:cNvSpPr txBox="1">
            <a:spLocks noGrp="1"/>
          </p:cNvSpPr>
          <p:nvPr>
            <p:ph type="dt" idx="10"/>
          </p:nvPr>
        </p:nvSpPr>
        <p:spPr bwMode="auto">
          <a:xfrm>
            <a:off x="1143000" y="6224588"/>
            <a:ext cx="2328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solidFill>
                  <a:schemeClr val="accent1"/>
                </a:solidFill>
                <a:latin typeface="Corbel" panose="020B0503020204020204" pitchFamily="34" charset="0"/>
                <a:sym typeface="Corbel" panose="020B05030202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Google Shape;14;p26"/>
          <p:cNvSpPr txBox="1">
            <a:spLocks noGrp="1"/>
          </p:cNvSpPr>
          <p:nvPr>
            <p:ph type="ftr" idx="11"/>
          </p:nvPr>
        </p:nvSpPr>
        <p:spPr bwMode="auto">
          <a:xfrm>
            <a:off x="3949700" y="6224588"/>
            <a:ext cx="4716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rtl="1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smtClean="0">
                <a:solidFill>
                  <a:schemeClr val="accent1"/>
                </a:solidFill>
                <a:latin typeface="Corbel" panose="020B0503020204020204" pitchFamily="34" charset="0"/>
                <a:sym typeface="Corbel" panose="020B05030202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Google Shape;15;p26"/>
          <p:cNvSpPr txBox="1">
            <a:spLocks noGrp="1"/>
          </p:cNvSpPr>
          <p:nvPr>
            <p:ph type="sldNum" idx="12"/>
          </p:nvPr>
        </p:nvSpPr>
        <p:spPr bwMode="auto">
          <a:xfrm>
            <a:off x="9329738" y="6224588"/>
            <a:ext cx="1706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 smtClean="0">
                <a:solidFill>
                  <a:schemeClr val="accent1"/>
                </a:solidFill>
                <a:latin typeface="Corbel" panose="020B0503020204020204" pitchFamily="34" charset="0"/>
                <a:sym typeface="Corbel" panose="020B0503020204020204" pitchFamily="34" charset="0"/>
              </a:defRPr>
            </a:lvl1pPr>
          </a:lstStyle>
          <a:p>
            <a:pPr>
              <a:defRPr/>
            </a:pPr>
            <a:fld id="{AE3D9B05-60C3-4231-9560-5D6CCB24C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lerner@univ.Haifa.ac.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rie@univ.haifa.ac.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372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93;p1"/>
          <p:cNvSpPr>
            <a:spLocks noChangeArrowheads="1"/>
          </p:cNvSpPr>
          <p:nvPr/>
        </p:nvSpPr>
        <p:spPr bwMode="auto">
          <a:xfrm>
            <a:off x="225425" y="225425"/>
            <a:ext cx="11715750" cy="1530350"/>
          </a:xfrm>
          <a:prstGeom prst="rect">
            <a:avLst/>
          </a:prstGeom>
          <a:solidFill>
            <a:schemeClr val="bg1"/>
          </a:solidFill>
          <a:ln w="19050">
            <a:solidFill>
              <a:srgbClr val="364A7D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/>
            <a:endParaRPr lang="en-US" altLang="en-US" sz="1800">
              <a:solidFill>
                <a:srgbClr val="FFFFFF"/>
              </a:solidFill>
              <a:latin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636713"/>
            <a:ext cx="9144000" cy="1801812"/>
          </a:xfrm>
        </p:spPr>
        <p:txBody>
          <a:bodyPr/>
          <a:lstStyle/>
          <a:p>
            <a:pPr eaLnBrk="1" fontAlgn="auto" hangingPunct="1">
              <a:buSzPts val="4860"/>
              <a:defRPr/>
            </a:pPr>
            <a:br>
              <a:rPr lang="iw-IL" sz="4860" dirty="0">
                <a:latin typeface="Corbel"/>
                <a:ea typeface="Corbel"/>
                <a:cs typeface="Corbel"/>
                <a:sym typeface="Corbel"/>
              </a:rPr>
            </a:br>
            <a:r>
              <a:rPr lang="iw-IL" sz="5400" dirty="0">
                <a:latin typeface="Tahoma"/>
                <a:ea typeface="Tahoma"/>
                <a:cs typeface="Tahoma"/>
                <a:sym typeface="Tahoma"/>
              </a:rPr>
              <a:t>מצגת נגישה</a:t>
            </a:r>
            <a:endParaRPr sz="2790" b="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4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38125" y="3698875"/>
            <a:ext cx="11715750" cy="2474913"/>
          </a:xfrm>
          <a:gradFill rotWithShape="0">
            <a:gsLst>
              <a:gs pos="0">
                <a:srgbClr val="98A5D9"/>
              </a:gs>
              <a:gs pos="50000">
                <a:srgbClr val="C1C7E5"/>
              </a:gs>
              <a:gs pos="100000">
                <a:srgbClr val="E0E3F2"/>
              </a:gs>
            </a:gsLst>
            <a:lin ang="2700000"/>
          </a:gra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endParaRPr lang="en-US" altLang="en-US" sz="2000" b="1" dirty="0">
              <a:solidFill>
                <a:srgbClr val="0C0C0C"/>
              </a:solidFill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  <a:p>
            <a:pPr algn="r" eaLnBrk="1" hangingPunct="1"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r>
              <a:rPr lang="en-US" altLang="en-US" sz="2000" b="1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		</a:t>
            </a:r>
            <a:r>
              <a:rPr lang="en-US" altLang="en-US" sz="2000" b="1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ד"ר</a:t>
            </a:r>
            <a:r>
              <a:rPr lang="en-US" altLang="en-US" sz="2000" b="1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מיכל שכטר-לרנר</a:t>
            </a:r>
            <a:endParaRPr lang="en-US" altLang="en-US" dirty="0"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  <a:p>
            <a:pPr algn="r" eaLnBrk="1" hangingPunct="1"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		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מנהלת</a:t>
            </a: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יה"ל</a:t>
            </a:r>
            <a:r>
              <a:rPr lang="he-IL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,</a:t>
            </a: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רכזת</a:t>
            </a: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לקויות</a:t>
            </a: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למידה</a:t>
            </a:r>
            <a:endParaRPr lang="en-US" altLang="en-US" dirty="0"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  <a:p>
            <a:pPr algn="r" eaLnBrk="1" hangingPunct="1"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r>
              <a:rPr lang="en-US" altLang="en-US" sz="2000" b="1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		ניצה אריה</a:t>
            </a:r>
            <a:r>
              <a:rPr lang="he-IL" altLang="en-US" sz="2000" b="1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, </a:t>
            </a:r>
            <a:r>
              <a:rPr lang="en-US" altLang="en-US" sz="2000" b="1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מרפאה</a:t>
            </a:r>
            <a:r>
              <a:rPr lang="en-US" altLang="en-US" sz="2000" b="1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en-US" sz="2000" b="1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בעיסוק</a:t>
            </a:r>
            <a:r>
              <a:rPr lang="en-US" altLang="en-US" sz="2000" b="1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en-US" sz="2000" b="1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M.Sc</a:t>
            </a:r>
            <a:endParaRPr lang="en-US" altLang="en-US" sz="2000" b="1" dirty="0">
              <a:solidFill>
                <a:srgbClr val="0C0C0C"/>
              </a:solidFill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  <a:p>
            <a:pPr algn="r" eaLnBrk="1" hangingPunct="1"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		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רכזת</a:t>
            </a:r>
            <a:r>
              <a:rPr lang="en-US" altLang="en-US" sz="2000" dirty="0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נגישות </a:t>
            </a:r>
            <a:r>
              <a:rPr lang="en-US" altLang="en-US" sz="2000" dirty="0" err="1">
                <a:solidFill>
                  <a:srgbClr val="0C0C0C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השירות</a:t>
            </a:r>
            <a:endParaRPr lang="en-US" altLang="en-US" dirty="0"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endParaRPr lang="en-US" altLang="en-US" sz="2000" dirty="0"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FBFC20-4B48-4445-AC6C-12E46CA7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62589"/>
            <a:ext cx="4947760" cy="13173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1" eaLnBrk="0" fontAlgn="base" hangingPunct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Arial" panose="020B0604020202020204" pitchFamily="34" charset="0"/>
              <a:buNone/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1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Arial" panose="020B0604020202020204" pitchFamily="34" charset="0"/>
              <a:buNone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Arial" panose="020B0604020202020204" pitchFamily="34" charset="0"/>
              <a:buNone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1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he-IL" altLang="he-IL" sz="1400" kern="0" dirty="0">
                <a:solidFill>
                  <a:schemeClr val="tx1"/>
                </a:solidFill>
              </a:rPr>
              <a:t>תודות על: </a:t>
            </a:r>
          </a:p>
          <a:p>
            <a:pPr algn="r" eaLnBrk="1" hangingPunct="1">
              <a:spcBef>
                <a:spcPts val="0"/>
              </a:spcBef>
            </a:pPr>
            <a:r>
              <a:rPr lang="he-IL" altLang="he-IL" sz="1400" b="1" kern="0" dirty="0">
                <a:solidFill>
                  <a:schemeClr val="tx1"/>
                </a:solidFill>
              </a:rPr>
              <a:t>"מדריך לבניית מצגת המותאמת לסטודנטים בעלי צרכים מיוחדים":</a:t>
            </a:r>
          </a:p>
          <a:p>
            <a:pPr algn="r" eaLnBrk="1" hangingPunct="1">
              <a:spcBef>
                <a:spcPts val="0"/>
              </a:spcBef>
            </a:pPr>
            <a:endParaRPr lang="he-IL" altLang="he-IL" sz="1400" kern="0" dirty="0">
              <a:solidFill>
                <a:schemeClr val="tx1"/>
              </a:solidFill>
            </a:endParaRPr>
          </a:p>
          <a:p>
            <a:pPr algn="r" eaLnBrk="1" hangingPunct="1">
              <a:spcBef>
                <a:spcPts val="0"/>
              </a:spcBef>
            </a:pPr>
            <a:r>
              <a:rPr lang="he-IL" altLang="he-IL" sz="1400" kern="0" dirty="0">
                <a:solidFill>
                  <a:schemeClr val="tx1"/>
                </a:solidFill>
              </a:rPr>
              <a:t>טל דניאל, מרכז התמיכה בהוראה מתוקשבת, אוניברסיטת חיפה</a:t>
            </a:r>
          </a:p>
          <a:p>
            <a:pPr algn="r" eaLnBrk="1" hangingPunct="1">
              <a:spcBef>
                <a:spcPts val="0"/>
              </a:spcBef>
            </a:pPr>
            <a:r>
              <a:rPr lang="he-IL" altLang="he-IL" sz="1400" kern="0" dirty="0">
                <a:solidFill>
                  <a:schemeClr val="tx1"/>
                </a:solidFill>
              </a:rPr>
              <a:t>ד"ר נעמי שרויאר, החוג לריפוי בעיסוק </a:t>
            </a:r>
            <a:br>
              <a:rPr lang="en-US" altLang="he-IL" sz="1400" kern="0" dirty="0">
                <a:solidFill>
                  <a:schemeClr val="tx1"/>
                </a:solidFill>
              </a:rPr>
            </a:br>
            <a:r>
              <a:rPr lang="he-IL" altLang="he-IL" sz="1400" kern="0" dirty="0">
                <a:solidFill>
                  <a:schemeClr val="tx1"/>
                </a:solidFill>
              </a:rPr>
              <a:t>ד"ר יוסי בר, היחידה לקידום ההוראה </a:t>
            </a:r>
            <a:endParaRPr lang="en-US" altLang="he-IL" sz="1400" kern="0" dirty="0">
              <a:solidFill>
                <a:schemeClr val="tx1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E496820-F7AC-4F60-BE4F-0FCD3F209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57" y="239020"/>
            <a:ext cx="1469991" cy="146526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AED69BE-1AE5-4FD3-8EF3-4A5894BC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52" y="363538"/>
            <a:ext cx="1348748" cy="120173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B79C2EF-A3E8-4696-836E-F6223F98D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88" y="799148"/>
            <a:ext cx="3222906" cy="35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04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ts val="3600"/>
              <a:buFont typeface="Corbel" panose="020B0503020204020204" pitchFamily="34" charset="0"/>
              <a:buNone/>
            </a:pPr>
            <a:r>
              <a:rPr lang="en-US" altLang="en-US" sz="3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מצגת נגישה</a:t>
            </a:r>
          </a:p>
        </p:txBody>
      </p:sp>
      <p:sp>
        <p:nvSpPr>
          <p:cNvPr id="7171" name="Google Shape;105;p2"/>
          <p:cNvSpPr txBox="1">
            <a:spLocks noGrp="1"/>
          </p:cNvSpPr>
          <p:nvPr>
            <p:ph type="body" idx="1"/>
          </p:nvPr>
        </p:nvSpPr>
        <p:spPr>
          <a:xfrm>
            <a:off x="1146175" y="1965325"/>
            <a:ext cx="9872663" cy="4318000"/>
          </a:xfrm>
        </p:spPr>
        <p:txBody>
          <a:bodyPr/>
          <a:lstStyle/>
          <a:p>
            <a:pPr marL="44450" indent="0" eaLnBrk="1" hangingPunct="1">
              <a:lnSpc>
                <a:spcPct val="150000"/>
              </a:lnSpc>
              <a:spcAft>
                <a:spcPct val="0"/>
              </a:spcAft>
              <a:buClr>
                <a:schemeClr val="accent1"/>
              </a:buClr>
              <a:buSzPts val="1600"/>
              <a:buFont typeface="Corbel" panose="020B0503020204020204" pitchFamily="34" charset="0"/>
              <a:buNone/>
            </a:pP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במצגת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זאת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תוכלו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למצוא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כללים</a:t>
            </a:r>
            <a:r>
              <a:rPr lang="he-IL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רעיונות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וטיפים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שיסייעו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בידיכם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ליצור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מצגות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שתהינה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נגישות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ל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סטודנטים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עם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מוגבלות</a:t>
            </a:r>
            <a:r>
              <a:rPr lang="he-IL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לקויות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למידה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ו/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או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הפרעות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קשב</a:t>
            </a:r>
            <a:r>
              <a:rPr lang="he-IL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ואף לסטודנטים בכללותם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ts val="3600"/>
              <a:buFont typeface="Corbel" panose="020B0503020204020204" pitchFamily="34" charset="0"/>
              <a:buNone/>
            </a:pPr>
            <a:r>
              <a:rPr lang="he-IL" altLang="en-US" sz="3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תוכן העניינים</a:t>
            </a:r>
            <a:endParaRPr lang="en-US" altLang="en-US" sz="36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663" cy="4038600"/>
          </a:xfrm>
        </p:spPr>
        <p:txBody>
          <a:bodyPr/>
          <a:lstStyle/>
          <a:p>
            <a:pPr marL="594360" indent="-457200" eaLnBrk="1" fontAlgn="auto" hangingPunct="1">
              <a:buClrTx/>
              <a:buSzPct val="100000"/>
              <a:buFont typeface="+mj-lt"/>
              <a:buAutoNum type="arabicPeriod"/>
              <a:defRPr/>
            </a:pPr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  <a:hlinkClick r:id="rId2" action="ppaction://hlinksldjump"/>
              </a:rPr>
              <a:t>תוכן המצגת</a:t>
            </a:r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</a:p>
          <a:p>
            <a:pPr marL="594360" indent="-457200" eaLnBrk="1" fontAlgn="auto" hangingPunct="1">
              <a:buClrTx/>
              <a:buSzPct val="100000"/>
              <a:buFont typeface="+mj-lt"/>
              <a:buAutoNum type="arabicPeriod"/>
              <a:defRPr/>
            </a:pPr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  <a:hlinkClick r:id="rId3" action="ppaction://hlinksldjump"/>
              </a:rPr>
              <a:t>נראות המצגת</a:t>
            </a:r>
            <a:endParaRPr lang="he-IL" sz="40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594360" indent="-457200" eaLnBrk="1" fontAlgn="auto" hangingPunct="1">
              <a:buClrTx/>
              <a:buSzPct val="100000"/>
              <a:buFont typeface="+mj-lt"/>
              <a:buAutoNum type="arabicPeriod"/>
              <a:defRPr/>
            </a:pPr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  <a:hlinkClick r:id="rId4" action="ppaction://hlinksldjump"/>
              </a:rPr>
              <a:t>שימוש נגיש באמצעי מדיה שונים</a:t>
            </a:r>
            <a:endParaRPr lang="he-IL" sz="40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137160" indent="0" algn="l" rtl="0" eaLnBrk="1" fontAlgn="auto" hangingPunct="1">
              <a:buClrTx/>
              <a:buSzPct val="100000"/>
              <a:buFont typeface="Corbel"/>
              <a:buNone/>
              <a:defRPr/>
            </a:pPr>
            <a:endParaRPr lang="he-IL" sz="40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Wingdings" panose="05000000000000000000" pitchFamily="2" charset="2"/>
              <a:hlinkClick r:id="rId2" action="ppaction://hlinksldjump"/>
            </a:endParaRPr>
          </a:p>
          <a:p>
            <a:pPr marL="137160" indent="0" algn="l" rtl="0" eaLnBrk="1" fontAlgn="auto" hangingPunct="1">
              <a:buClrTx/>
              <a:buSzPct val="100000"/>
              <a:buFont typeface="Corbel"/>
              <a:buNone/>
              <a:defRPr/>
            </a:pPr>
            <a:r>
              <a:rPr lang="he-IL" sz="4000" dirty="0">
                <a:solidFill>
                  <a:schemeClr val="tx1"/>
                </a:solidFill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Wingdings" panose="05000000000000000000" pitchFamily="2" charset="2"/>
                <a:hlinkClick r:id="rId2" action="ppaction://hlinksldjump"/>
              </a:rPr>
              <a:t></a:t>
            </a:r>
            <a:endParaRPr lang="he-IL" sz="40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594360" indent="-457200" eaLnBrk="1" fontAlgn="auto" hangingPunct="1">
              <a:buClr>
                <a:schemeClr val="accent1"/>
              </a:buClr>
              <a:buFont typeface="+mj-lt"/>
              <a:buAutoNum type="arabicPeriod"/>
              <a:defRPr/>
            </a:pPr>
            <a:endParaRPr lang="he-IL" sz="24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137160" indent="0" eaLnBrk="1" fontAlgn="auto" hangingPunct="1">
              <a:buClr>
                <a:schemeClr val="accent1"/>
              </a:buClr>
              <a:buFont typeface="Corbel"/>
              <a:buNone/>
              <a:defRPr/>
            </a:pPr>
            <a:endParaRPr lang="he-IL" sz="24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eaLnBrk="1" fontAlgn="auto" hangingPunct="1">
              <a:buClr>
                <a:schemeClr val="accent1"/>
              </a:buClr>
              <a:buFont typeface="Corbel"/>
              <a:buChar char="•"/>
              <a:defRPr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eaLnBrk="1" fontAlgn="auto" hangingPunct="1">
              <a:buClr>
                <a:schemeClr val="accent1"/>
              </a:buClr>
              <a:buFont typeface="Corbel"/>
              <a:buChar char="•"/>
              <a:defRPr/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11;g72b6e56ef1_2_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ts val="3600"/>
              <a:buFont typeface="Corbel" panose="020B0503020204020204" pitchFamily="34" charset="0"/>
              <a:buNone/>
            </a:pPr>
            <a:r>
              <a:rPr lang="he-IL" altLang="en-US" sz="3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תוכן המצגת</a:t>
            </a:r>
            <a:endParaRPr lang="en-US" altLang="en-US" sz="36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g72b6e56ef1_2_0"/>
          <p:cNvSpPr txBox="1">
            <a:spLocks noGrp="1"/>
          </p:cNvSpPr>
          <p:nvPr>
            <p:ph type="body" idx="1"/>
          </p:nvPr>
        </p:nvSpPr>
        <p:spPr>
          <a:xfrm>
            <a:off x="987425" y="1704975"/>
            <a:ext cx="10028238" cy="4768850"/>
          </a:xfrm>
        </p:spPr>
        <p:txBody>
          <a:bodyPr>
            <a:noAutofit/>
          </a:bodyPr>
          <a:lstStyle/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r>
              <a:rPr lang="he-IL" sz="3000" dirty="0">
                <a:solidFill>
                  <a:schemeClr val="dk1"/>
                </a:solidFill>
                <a:sym typeface="Arial"/>
              </a:rPr>
              <a:t> מומלץ בתחילת כל יחידת לימוד לייצר ראשי פרקים או תוכן עניינים המובילים באמצעות היפר קישור </a:t>
            </a:r>
            <a:r>
              <a:rPr lang="he-IL" sz="3000" dirty="0">
                <a:solidFill>
                  <a:schemeClr val="dk1"/>
                </a:solidFill>
                <a:sym typeface="Arial"/>
                <a:hlinkClick r:id="rId3" action="ppaction://hlinksldjump"/>
              </a:rPr>
              <a:t>למיקום הנדרש במצגת </a:t>
            </a:r>
            <a:r>
              <a:rPr lang="he-IL" sz="3000" dirty="0">
                <a:solidFill>
                  <a:schemeClr val="dk1"/>
                </a:solidFill>
                <a:sym typeface="Arial"/>
              </a:rPr>
              <a:t>וקישור חזרה (</a:t>
            </a:r>
            <a:r>
              <a:rPr lang="he-IL" sz="3000" dirty="0">
                <a:solidFill>
                  <a:schemeClr val="dk1"/>
                </a:solidFill>
                <a:sym typeface="Wingdings" panose="05000000000000000000" pitchFamily="2" charset="2"/>
              </a:rPr>
              <a:t>)</a:t>
            </a:r>
            <a:r>
              <a:rPr lang="he-IL" sz="3000" dirty="0">
                <a:solidFill>
                  <a:schemeClr val="dk1"/>
                </a:solidFill>
                <a:sym typeface="Arial"/>
              </a:rPr>
              <a:t>.</a:t>
            </a:r>
          </a:p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r>
              <a:rPr lang="he-IL" sz="3000" dirty="0">
                <a:solidFill>
                  <a:schemeClr val="dk1"/>
                </a:solidFill>
                <a:sym typeface="Arial"/>
              </a:rPr>
              <a:t>מומלץ להוסיף שקף עם מושגים מרכזיים  שגם הם יהיו מקושרים באמצעות היפר קישור למיקום הרחבתם ביחידה.</a:t>
            </a:r>
          </a:p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r>
              <a:rPr lang="he-IL" sz="3000" dirty="0">
                <a:solidFill>
                  <a:schemeClr val="dk1"/>
                </a:solidFill>
                <a:sym typeface="Arial"/>
              </a:rPr>
              <a:t>חשוב שהמצגת לא תהיה עמוסה במלל.</a:t>
            </a:r>
          </a:p>
          <a:p>
            <a:pPr marL="38100" indent="0" algn="l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Corbel"/>
              <a:buNone/>
              <a:defRPr/>
            </a:pPr>
            <a:r>
              <a:rPr lang="he-IL" sz="3000" dirty="0">
                <a:solidFill>
                  <a:schemeClr val="dk1"/>
                </a:solidFill>
                <a:sym typeface="Arial"/>
              </a:rPr>
              <a:t> </a:t>
            </a:r>
            <a:endParaRPr sz="30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ts val="3600"/>
              <a:buFont typeface="Corbel" panose="020B0503020204020204" pitchFamily="34" charset="0"/>
              <a:buNone/>
            </a:pPr>
            <a:r>
              <a:rPr lang="he-IL" altLang="en-US" sz="3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תוכן המצגת</a:t>
            </a:r>
            <a:endParaRPr lang="en-US" altLang="en-US" sz="36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143000" y="1654175"/>
            <a:ext cx="9872663" cy="44418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50000"/>
              </a:lnSpc>
              <a:buClrTx/>
              <a:buSzPct val="100000"/>
              <a:buFont typeface="Corbel"/>
              <a:buChar char="•"/>
              <a:defRPr/>
            </a:pPr>
            <a:r>
              <a:rPr lang="he-IL" sz="3200" dirty="0">
                <a:solidFill>
                  <a:schemeClr val="dk1"/>
                </a:solidFill>
                <a:sym typeface="Arial"/>
              </a:rPr>
              <a:t>המצגת אמורה לכלול את כל המידע אותו נדרש הסטודנט לדעת.</a:t>
            </a:r>
          </a:p>
          <a:p>
            <a:pPr eaLnBrk="1" fontAlgn="auto" hangingPunct="1">
              <a:lnSpc>
                <a:spcPct val="150000"/>
              </a:lnSpc>
              <a:buClrTx/>
              <a:buSzPct val="100000"/>
              <a:buFont typeface="Corbel"/>
              <a:buChar char="•"/>
              <a:defRPr/>
            </a:pPr>
            <a:r>
              <a:rPr lang="he-IL" sz="3200" dirty="0">
                <a:solidFill>
                  <a:schemeClr val="dk1"/>
                </a:solidFill>
                <a:sym typeface="Arial"/>
              </a:rPr>
              <a:t>הקלטת השיעורים חשובה מאוד מאחר והיא מסייעת לסטודנט לחזור אל השיעור בקצב המתאים לו.</a:t>
            </a:r>
          </a:p>
          <a:p>
            <a:pPr eaLnBrk="1" fontAlgn="auto" hangingPunct="1">
              <a:lnSpc>
                <a:spcPct val="150000"/>
              </a:lnSpc>
              <a:buClrTx/>
              <a:buSzPct val="100000"/>
              <a:buFont typeface="Corbel"/>
              <a:buChar char="•"/>
              <a:defRPr/>
            </a:pPr>
            <a:r>
              <a:rPr lang="he-IL" sz="3200" dirty="0">
                <a:solidFill>
                  <a:schemeClr val="dk1"/>
                </a:solidFill>
                <a:sym typeface="Arial"/>
              </a:rPr>
              <a:t>חשוב לדבר בקצב מתון ובאופן ברור, עם הפנים למצלמה, במיוחד עבור סטודנטים כבדי שמיעה הנעזרים בקריאת שפתיים</a:t>
            </a:r>
            <a:r>
              <a:rPr lang="he-IL" sz="3000" dirty="0">
                <a:solidFill>
                  <a:schemeClr val="dk1"/>
                </a:solidFill>
                <a:sym typeface="Arial"/>
              </a:rPr>
              <a:t>.  </a:t>
            </a:r>
          </a:p>
          <a:p>
            <a:pPr marL="137160" indent="0" algn="l" rtl="0" eaLnBrk="1" fontAlgn="auto" hangingPunct="1">
              <a:lnSpc>
                <a:spcPct val="200000"/>
              </a:lnSpc>
              <a:buClr>
                <a:schemeClr val="accent1"/>
              </a:buClr>
              <a:buFont typeface="Corbel"/>
              <a:buNone/>
              <a:defRPr/>
            </a:pPr>
            <a:r>
              <a:rPr lang="he-IL" sz="2400" dirty="0">
                <a:solidFill>
                  <a:schemeClr val="tx1"/>
                </a:solidFill>
                <a:sym typeface="Wingdings" panose="05000000000000000000" pitchFamily="2" charset="2"/>
                <a:hlinkClick r:id="rId2" action="ppaction://hlinksldjump"/>
              </a:rPr>
              <a:t></a:t>
            </a:r>
            <a:endParaRPr lang="he-IL" sz="2400" dirty="0">
              <a:solidFill>
                <a:schemeClr val="tx1"/>
              </a:solidFill>
              <a:sym typeface="Arial"/>
            </a:endParaRPr>
          </a:p>
          <a:p>
            <a:pPr eaLnBrk="1" fontAlgn="auto" hangingPunct="1">
              <a:buClr>
                <a:schemeClr val="accent1"/>
              </a:buClr>
              <a:buFont typeface="Corbel"/>
              <a:buChar char="•"/>
              <a:defRPr/>
            </a:pPr>
            <a:endParaRPr lang="en-US" sz="2200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18;g72b6e56ef1_2_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ts val="3600"/>
              <a:buFont typeface="Corbel" panose="020B0503020204020204" pitchFamily="34" charset="0"/>
              <a:buNone/>
            </a:pPr>
            <a:r>
              <a:rPr lang="en-US" altLang="en-US" sz="36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נראות המצגת</a:t>
            </a: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6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Google Shape;119;g72b6e56ef1_2_12"/>
          <p:cNvSpPr txBox="1">
            <a:spLocks noGrp="1"/>
          </p:cNvSpPr>
          <p:nvPr>
            <p:ph type="body" idx="1"/>
          </p:nvPr>
        </p:nvSpPr>
        <p:spPr>
          <a:xfrm>
            <a:off x="1143000" y="1965325"/>
            <a:ext cx="9872663" cy="4318000"/>
          </a:xfrm>
        </p:spPr>
        <p:txBody>
          <a:bodyPr>
            <a:noAutofit/>
          </a:bodyPr>
          <a:lstStyle/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r>
              <a:rPr lang="iw-IL" sz="3000" u="sng" dirty="0">
                <a:solidFill>
                  <a:schemeClr val="dk1"/>
                </a:solidFill>
                <a:sym typeface="Arial"/>
              </a:rPr>
              <a:t>סוג הגופן</a:t>
            </a:r>
            <a:r>
              <a:rPr lang="iw-IL" sz="3000" dirty="0">
                <a:solidFill>
                  <a:schemeClr val="dk1"/>
                </a:solidFill>
                <a:sym typeface="Arial"/>
              </a:rPr>
              <a:t> 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הכתב הנגיש הוא כתב מרובעAriel 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 או 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Tahoma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r>
              <a:rPr lang="iw-IL" sz="3000" u="sng" dirty="0">
                <a:solidFill>
                  <a:schemeClr val="dk1"/>
                </a:solidFill>
                <a:sym typeface="Arial"/>
              </a:rPr>
              <a:t>שימוש בצבעים 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השתמש בצבעים ניגודיים בין הכתב לרקע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,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 אם בוחרים להשתמש ברקע למצגת,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מומלץ להשתמש ברקע אחיד ופשוט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. יש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ל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הימנע משילובים של צבעי אדום וירוק כרקע וככיתוב לטובת אנשים עם עיוורון צבעי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ם.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r>
              <a:rPr lang="iw-IL" sz="3000" u="sng" dirty="0">
                <a:solidFill>
                  <a:schemeClr val="dk1"/>
                </a:solidFill>
                <a:sym typeface="Arial"/>
              </a:rPr>
              <a:t>הפחתת עומס</a:t>
            </a:r>
            <a:r>
              <a:rPr lang="iw-IL" sz="3000" dirty="0">
                <a:solidFill>
                  <a:schemeClr val="dk1"/>
                </a:solidFill>
                <a:sym typeface="Arial"/>
              </a:rPr>
              <a:t> 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שימוש ברווחים</a:t>
            </a:r>
            <a:r>
              <a:rPr lang="he-IL" sz="2400" dirty="0">
                <a:solidFill>
                  <a:schemeClr val="dk1"/>
                </a:solidFill>
                <a:sym typeface="Arial"/>
              </a:rPr>
              <a:t>,</a:t>
            </a:r>
            <a:r>
              <a:rPr lang="iw-IL" sz="2400" dirty="0">
                <a:solidFill>
                  <a:schemeClr val="dk1"/>
                </a:solidFill>
                <a:sym typeface="Arial"/>
              </a:rPr>
              <a:t> שמירה על משפטים קצרים.</a:t>
            </a:r>
            <a:endParaRPr lang="he-IL" sz="2400" dirty="0">
              <a:solidFill>
                <a:schemeClr val="dk1"/>
              </a:solidFill>
              <a:sym typeface="Arial"/>
            </a:endParaRPr>
          </a:p>
          <a:p>
            <a:pPr indent="-419100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Arial"/>
              <a:buAutoNum type="arabicPeriod"/>
              <a:defRPr/>
            </a:pPr>
            <a:endParaRPr lang="he-IL" sz="2400" dirty="0">
              <a:solidFill>
                <a:schemeClr val="dk1"/>
              </a:solidFill>
              <a:sym typeface="Arial"/>
            </a:endParaRPr>
          </a:p>
          <a:p>
            <a:pPr marL="38100" indent="0" algn="l" eaLnBrk="1" fontAlgn="auto" hangingPunct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Corbel"/>
              <a:buNone/>
              <a:defRPr/>
            </a:pPr>
            <a:r>
              <a:rPr lang="en-US" sz="2400" dirty="0">
                <a:solidFill>
                  <a:schemeClr val="dk1"/>
                </a:solidFill>
                <a:sym typeface="Wingdings" panose="05000000000000000000" pitchFamily="2" charset="2"/>
                <a:hlinkClick r:id="rId3" action="ppaction://hlinksldjump"/>
              </a:rPr>
              <a:t>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5;g72b6e56ef1_2_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ts val="3600"/>
              <a:buFont typeface="Corbel" panose="020B0503020204020204" pitchFamily="34" charset="0"/>
              <a:buNone/>
            </a:pPr>
            <a:r>
              <a:rPr lang="he-IL" alt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שימוש נגיש באמצעי מדיה שונים</a:t>
            </a:r>
            <a:endParaRPr lang="en-US" altLang="en-US" sz="3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Google Shape;126;g72b6e56ef1_2_18"/>
          <p:cNvSpPr txBox="1">
            <a:spLocks noGrp="1"/>
          </p:cNvSpPr>
          <p:nvPr>
            <p:ph type="body" idx="1"/>
          </p:nvPr>
        </p:nvSpPr>
        <p:spPr>
          <a:xfrm>
            <a:off x="1146175" y="1965325"/>
            <a:ext cx="9872663" cy="4318000"/>
          </a:xfrm>
        </p:spPr>
        <p:txBody>
          <a:bodyPr/>
          <a:lstStyle/>
          <a:p>
            <a:pPr indent="-381000" eaLnBrk="1" hangingPunct="1">
              <a:lnSpc>
                <a:spcPct val="150000"/>
              </a:lnSpc>
              <a:spcAft>
                <a:spcPct val="0"/>
              </a:spcAft>
              <a:buSzPts val="2400"/>
              <a:buFont typeface="Arial" panose="020B0604020202020204" pitchFamily="34" charset="0"/>
              <a:buAutoNum type="arabicPeriod"/>
              <a:defRPr/>
            </a:pPr>
            <a:r>
              <a:rPr lang="he-IL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לכל תמונה, גרף או טבלה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יש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להוסיף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טקסט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קצר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המתאר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מה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רואים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בתמונה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או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להשתמש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בהקלטה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של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תאור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מה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בתמונה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(דרך הוספה –שמע)</a:t>
            </a:r>
            <a:endParaRPr lang="he-IL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81000" eaLnBrk="1" hangingPunct="1">
              <a:lnSpc>
                <a:spcPct val="150000"/>
              </a:lnSpc>
              <a:spcAft>
                <a:spcPct val="0"/>
              </a:spcAft>
              <a:buSzPts val="2400"/>
              <a:buFont typeface="Arial" panose="020B0604020202020204" pitchFamily="34" charset="0"/>
              <a:buAutoNum type="arabicPeriod"/>
              <a:defRPr/>
            </a:pPr>
            <a:r>
              <a:rPr lang="en-US" alt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חומר</a:t>
            </a:r>
            <a:r>
              <a:rPr lang="en-US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שמיעתי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סרטונים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וידאו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הקלטות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צריכים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להיות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מלווים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בכתוביות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ויש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לשים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לב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לאיכות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השמע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בהם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810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  <a:buAutoNum type="arabicPeriod"/>
              <a:defRPr/>
            </a:pPr>
            <a:r>
              <a:rPr lang="en-US" alt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תוכן</a:t>
            </a:r>
            <a:r>
              <a:rPr lang="en-US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כתוב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חשוב שחומרי הקריאה בקורס יופיעו </a:t>
            </a:r>
            <a:r>
              <a:rPr lang="he-I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כקבצי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או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קריא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200" indent="0" algn="l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 action="ppaction://hlinksldjump"/>
              </a:rPr>
              <a:t>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l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030288" y="2498725"/>
            <a:ext cx="9009062" cy="2116138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SzPts val="4400"/>
              <a:buFont typeface="Corbel" panose="020B0503020204020204" pitchFamily="34" charset="0"/>
              <a:buNone/>
              <a:defRPr/>
            </a:pPr>
            <a:r>
              <a:rPr lang="en-US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תודה על שיתוף הפעולה</a:t>
            </a:r>
            <a: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.</a:t>
            </a:r>
            <a:b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b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אם יש לכם שאלות אתם מוזמנים לפנות ל:</a:t>
            </a:r>
            <a:b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b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r>
              <a:rPr lang="he-IL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br>
              <a:rPr lang="en-US" altLang="en-US" sz="40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endParaRPr lang="en-US" altLang="en-US" sz="400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  <a:sym typeface="Corbel" panose="020B0503020204020204" pitchFamily="34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1755775" y="4217988"/>
          <a:ext cx="8128001" cy="1112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8050704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0067612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1922115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2196968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4890306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963479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8531536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92873613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436277679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756962278"/>
                  </a:ext>
                </a:extLst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40071"/>
              </p:ext>
            </p:extLst>
          </p:nvPr>
        </p:nvGraphicFramePr>
        <p:xfrm>
          <a:off x="871538" y="3724275"/>
          <a:ext cx="9090026" cy="347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5013">
                  <a:extLst>
                    <a:ext uri="{9D8B030D-6E8A-4147-A177-3AD203B41FA5}">
                      <a16:colId xmlns:a16="http://schemas.microsoft.com/office/drawing/2014/main" val="1651647174"/>
                    </a:ext>
                  </a:extLst>
                </a:gridCol>
                <a:gridCol w="4545013">
                  <a:extLst>
                    <a:ext uri="{9D8B030D-6E8A-4147-A177-3AD203B41FA5}">
                      <a16:colId xmlns:a16="http://schemas.microsoft.com/office/drawing/2014/main" val="204753019"/>
                    </a:ext>
                  </a:extLst>
                </a:gridCol>
              </a:tblGrid>
              <a:tr h="1188829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ד"ר מיכל שכטר-לרנר</a:t>
                      </a:r>
                    </a:p>
                    <a:p>
                      <a:pPr algn="r" rtl="1"/>
                      <a:r>
                        <a:rPr lang="he-IL" sz="2400" dirty="0"/>
                        <a:t>רכזת</a:t>
                      </a:r>
                      <a:r>
                        <a:rPr lang="he-IL" sz="2400" baseline="0" dirty="0"/>
                        <a:t> לקויות למידה והפרעות קשב</a:t>
                      </a:r>
                    </a:p>
                    <a:p>
                      <a:pPr algn="r" rtl="1"/>
                      <a:r>
                        <a:rPr lang="he-IL" sz="2400" baseline="0" dirty="0"/>
                        <a:t>דיקנט הסטודנטים</a:t>
                      </a:r>
                      <a:endParaRPr lang="en-US" sz="2400" dirty="0"/>
                    </a:p>
                  </a:txBody>
                  <a:tcPr marL="91435" marR="91435" marT="45724" marB="45724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ניצה אריה</a:t>
                      </a:r>
                    </a:p>
                    <a:p>
                      <a:pPr algn="r" rtl="1"/>
                      <a:r>
                        <a:rPr lang="he-IL" sz="2400" dirty="0"/>
                        <a:t>רכזת נגישות</a:t>
                      </a:r>
                    </a:p>
                    <a:p>
                      <a:pPr algn="r" rtl="1"/>
                      <a:r>
                        <a:rPr lang="he-IL" sz="2400" dirty="0"/>
                        <a:t>דיקנט הסטודנטים</a:t>
                      </a:r>
                      <a:endParaRPr lang="en-US" sz="2400" dirty="0"/>
                    </a:p>
                  </a:txBody>
                  <a:tcPr marL="91435" marR="91435" marT="45724" marB="457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46936"/>
                  </a:ext>
                </a:extLst>
              </a:tr>
              <a:tr h="457242">
                <a:tc>
                  <a:txBody>
                    <a:bodyPr/>
                    <a:lstStyle/>
                    <a:p>
                      <a:pPr algn="r" rtl="1"/>
                      <a:r>
                        <a:rPr lang="en-US" sz="2400" dirty="0">
                          <a:hlinkClick r:id="rId3"/>
                        </a:rPr>
                        <a:t>mlerner@univ.haifa.ac.il</a:t>
                      </a:r>
                      <a:endParaRPr lang="en-US" sz="24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R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narie@univ.haifa.ac.il</a:t>
                      </a:r>
                      <a:endParaRPr lang="en-US" sz="2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35" marR="91435" marT="45724" marB="45724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9664632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3077771451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3640860331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2349690890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2840048630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3047644487"/>
                  </a:ext>
                </a:extLst>
              </a:tr>
              <a:tr h="30482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5" marR="91435" marT="45724" marB="45724"/>
                </a:tc>
                <a:extLst>
                  <a:ext uri="{0D108BD9-81ED-4DB2-BD59-A6C34878D82A}">
                    <a16:rowId xmlns:a16="http://schemas.microsoft.com/office/drawing/2014/main" val="22289589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בסיס">
  <a:themeElements>
    <a:clrScheme name="כחול חם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התאמה אישית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401</Words>
  <Application>Microsoft Office PowerPoint</Application>
  <PresentationFormat>מסך רחב</PresentationFormat>
  <Paragraphs>58</Paragraphs>
  <Slides>8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Calibri</vt:lpstr>
      <vt:lpstr>Arial</vt:lpstr>
      <vt:lpstr>Corbel</vt:lpstr>
      <vt:lpstr>Tahoma</vt:lpstr>
      <vt:lpstr>בסיס</vt:lpstr>
      <vt:lpstr> מצגת נגישה</vt:lpstr>
      <vt:lpstr>מצגת נגישה</vt:lpstr>
      <vt:lpstr>תוכן העניינים</vt:lpstr>
      <vt:lpstr>תוכן המצגת</vt:lpstr>
      <vt:lpstr>תוכן המצגת</vt:lpstr>
      <vt:lpstr>נראות המצגת </vt:lpstr>
      <vt:lpstr>שימוש נגיש באמצעי מדיה שונים</vt:lpstr>
      <vt:lpstr>תודה על שיתוף הפעולה.  אם יש לכם שאלות אתם מוזמנים לפנות ל: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נגישה</dc:title>
  <dc:creator>ניצה אריה</dc:creator>
  <cp:lastModifiedBy>ניצה אריה</cp:lastModifiedBy>
  <cp:revision>27</cp:revision>
  <dcterms:created xsi:type="dcterms:W3CDTF">2019-06-09T03:51:51Z</dcterms:created>
  <dcterms:modified xsi:type="dcterms:W3CDTF">2022-03-20T11:11:03Z</dcterms:modified>
</cp:coreProperties>
</file>