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52" r:id="rId4"/>
  </p:sldMasterIdLst>
  <p:notesMasterIdLst>
    <p:notesMasterId r:id="rId42"/>
  </p:notesMasterIdLst>
  <p:sldIdLst>
    <p:sldId id="256" r:id="rId5"/>
    <p:sldId id="257" r:id="rId6"/>
    <p:sldId id="296" r:id="rId7"/>
    <p:sldId id="297" r:id="rId8"/>
    <p:sldId id="29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88" r:id="rId22"/>
    <p:sldId id="271" r:id="rId23"/>
    <p:sldId id="272" r:id="rId24"/>
    <p:sldId id="286" r:id="rId25"/>
    <p:sldId id="275" r:id="rId26"/>
    <p:sldId id="277" r:id="rId27"/>
    <p:sldId id="292" r:id="rId28"/>
    <p:sldId id="291" r:id="rId29"/>
    <p:sldId id="293" r:id="rId30"/>
    <p:sldId id="289" r:id="rId31"/>
    <p:sldId id="290" r:id="rId32"/>
    <p:sldId id="278" r:id="rId33"/>
    <p:sldId id="279" r:id="rId34"/>
    <p:sldId id="280" r:id="rId35"/>
    <p:sldId id="281" r:id="rId36"/>
    <p:sldId id="282" r:id="rId37"/>
    <p:sldId id="283" r:id="rId38"/>
    <p:sldId id="284" r:id="rId39"/>
    <p:sldId id="285" r:id="rId40"/>
    <p:sldId id="299" r:id="rId41"/>
  </p:sldIdLst>
  <p:sldSz cx="6858000" cy="9144000" type="screen4x3"/>
  <p:notesSz cx="6797675"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33"/>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8603FDC-E32A-4AB5-989C-0864C3EAD2B8}" styleName="סגנון ערכת נושא 2 - הדגשה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סגנון בהיר 1 - הדגשה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סגנון בהיר 1 - הדגשה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2" d="100"/>
          <a:sy n="62" d="100"/>
        </p:scale>
        <p:origin x="2496" y="54"/>
      </p:cViewPr>
      <p:guideLst>
        <p:guide orient="horz" pos="2880"/>
        <p:guide pos="2160"/>
      </p:guideLst>
    </p:cSldViewPr>
  </p:slideViewPr>
  <p:notesTextViewPr>
    <p:cViewPr>
      <p:scale>
        <a:sx n="1" d="1"/>
        <a:sy n="1" d="1"/>
      </p:scale>
      <p:origin x="0" y="0"/>
    </p:cViewPr>
  </p:notesTextViewPr>
  <p:sorterViewPr>
    <p:cViewPr>
      <p:scale>
        <a:sx n="100" d="100"/>
        <a:sy n="100" d="100"/>
      </p:scale>
      <p:origin x="0" y="277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8" y="2"/>
            <a:ext cx="2945659" cy="496332"/>
          </a:xfrm>
          <a:prstGeom prst="rect">
            <a:avLst/>
          </a:prstGeom>
        </p:spPr>
        <p:txBody>
          <a:bodyPr vert="horz" lIns="95549" tIns="47775" rIns="95549" bIns="47775" rtlCol="1"/>
          <a:lstStyle>
            <a:lvl1pPr algn="r">
              <a:defRPr sz="1300"/>
            </a:lvl1pPr>
          </a:lstStyle>
          <a:p>
            <a:endParaRPr lang="he-IL"/>
          </a:p>
        </p:txBody>
      </p:sp>
      <p:sp>
        <p:nvSpPr>
          <p:cNvPr id="3" name="מציין מיקום של תאריך 2"/>
          <p:cNvSpPr>
            <a:spLocks noGrp="1"/>
          </p:cNvSpPr>
          <p:nvPr>
            <p:ph type="dt" idx="1"/>
          </p:nvPr>
        </p:nvSpPr>
        <p:spPr>
          <a:xfrm>
            <a:off x="1576" y="2"/>
            <a:ext cx="2945659" cy="496332"/>
          </a:xfrm>
          <a:prstGeom prst="rect">
            <a:avLst/>
          </a:prstGeom>
        </p:spPr>
        <p:txBody>
          <a:bodyPr vert="horz" lIns="95549" tIns="47775" rIns="95549" bIns="47775" rtlCol="1"/>
          <a:lstStyle>
            <a:lvl1pPr algn="l">
              <a:defRPr sz="1300"/>
            </a:lvl1pPr>
          </a:lstStyle>
          <a:p>
            <a:fld id="{C3F767AB-AA2E-4DBC-A2C8-E8E8FA579651}" type="datetimeFigureOut">
              <a:rPr lang="he-IL" smtClean="0"/>
              <a:t>ח'/תשרי/תשפ"ה</a:t>
            </a:fld>
            <a:endParaRPr lang="he-IL"/>
          </a:p>
        </p:txBody>
      </p:sp>
      <p:sp>
        <p:nvSpPr>
          <p:cNvPr id="4" name="מציין מיקום של תמונת שקופית 3"/>
          <p:cNvSpPr>
            <a:spLocks noGrp="1" noRot="1" noChangeAspect="1"/>
          </p:cNvSpPr>
          <p:nvPr>
            <p:ph type="sldImg" idx="2"/>
          </p:nvPr>
        </p:nvSpPr>
        <p:spPr>
          <a:xfrm>
            <a:off x="2003425" y="744538"/>
            <a:ext cx="2790825" cy="3724275"/>
          </a:xfrm>
          <a:prstGeom prst="rect">
            <a:avLst/>
          </a:prstGeom>
          <a:noFill/>
          <a:ln w="12700">
            <a:solidFill>
              <a:prstClr val="black"/>
            </a:solidFill>
          </a:ln>
        </p:spPr>
        <p:txBody>
          <a:bodyPr vert="horz" lIns="95549" tIns="47775" rIns="95549" bIns="47775" rtlCol="1" anchor="ctr"/>
          <a:lstStyle/>
          <a:p>
            <a:endParaRPr lang="he-IL"/>
          </a:p>
        </p:txBody>
      </p:sp>
      <p:sp>
        <p:nvSpPr>
          <p:cNvPr id="5" name="מציין מיקום של הערות 4"/>
          <p:cNvSpPr>
            <a:spLocks noGrp="1"/>
          </p:cNvSpPr>
          <p:nvPr>
            <p:ph type="body" sz="quarter" idx="3"/>
          </p:nvPr>
        </p:nvSpPr>
        <p:spPr>
          <a:xfrm>
            <a:off x="679768" y="4715156"/>
            <a:ext cx="5438140" cy="4466987"/>
          </a:xfrm>
          <a:prstGeom prst="rect">
            <a:avLst/>
          </a:prstGeom>
        </p:spPr>
        <p:txBody>
          <a:bodyPr vert="horz" lIns="95549" tIns="47775" rIns="95549" bIns="47775"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52018" y="9428583"/>
            <a:ext cx="2945659" cy="496332"/>
          </a:xfrm>
          <a:prstGeom prst="rect">
            <a:avLst/>
          </a:prstGeom>
        </p:spPr>
        <p:txBody>
          <a:bodyPr vert="horz" lIns="95549" tIns="47775" rIns="95549" bIns="47775" rtlCol="1" anchor="b"/>
          <a:lstStyle>
            <a:lvl1pPr algn="r">
              <a:defRPr sz="1300"/>
            </a:lvl1pPr>
          </a:lstStyle>
          <a:p>
            <a:endParaRPr lang="he-IL"/>
          </a:p>
        </p:txBody>
      </p:sp>
      <p:sp>
        <p:nvSpPr>
          <p:cNvPr id="7" name="מציין מיקום של מספר שקופית 6"/>
          <p:cNvSpPr>
            <a:spLocks noGrp="1"/>
          </p:cNvSpPr>
          <p:nvPr>
            <p:ph type="sldNum" sz="quarter" idx="5"/>
          </p:nvPr>
        </p:nvSpPr>
        <p:spPr>
          <a:xfrm>
            <a:off x="1576" y="9428583"/>
            <a:ext cx="2945659" cy="496332"/>
          </a:xfrm>
          <a:prstGeom prst="rect">
            <a:avLst/>
          </a:prstGeom>
        </p:spPr>
        <p:txBody>
          <a:bodyPr vert="horz" lIns="95549" tIns="47775" rIns="95549" bIns="47775" rtlCol="1" anchor="b"/>
          <a:lstStyle>
            <a:lvl1pPr algn="l">
              <a:defRPr sz="1300"/>
            </a:lvl1pPr>
          </a:lstStyle>
          <a:p>
            <a:fld id="{3D23B14F-1C4B-421F-B644-6A8AF000DD51}" type="slidenum">
              <a:rPr lang="he-IL" smtClean="0"/>
              <a:t>‹#›</a:t>
            </a:fld>
            <a:endParaRPr lang="he-IL"/>
          </a:p>
        </p:txBody>
      </p:sp>
    </p:spTree>
    <p:extLst>
      <p:ext uri="{BB962C8B-B14F-4D97-AF65-F5344CB8AC3E}">
        <p14:creationId xmlns:p14="http://schemas.microsoft.com/office/powerpoint/2010/main" val="26845581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03425" y="744538"/>
            <a:ext cx="2790825" cy="3724275"/>
          </a:xfrm>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3D23B14F-1C4B-421F-B644-6A8AF000DD51}" type="slidenum">
              <a:rPr lang="he-IL" smtClean="0"/>
              <a:t>1</a:t>
            </a:fld>
            <a:endParaRPr lang="he-IL"/>
          </a:p>
        </p:txBody>
      </p:sp>
    </p:spTree>
    <p:extLst>
      <p:ext uri="{BB962C8B-B14F-4D97-AF65-F5344CB8AC3E}">
        <p14:creationId xmlns:p14="http://schemas.microsoft.com/office/powerpoint/2010/main" val="3448444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03425" y="744538"/>
            <a:ext cx="2790825" cy="3724275"/>
          </a:xfrm>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3D23B14F-1C4B-421F-B644-6A8AF000DD51}" type="slidenum">
              <a:rPr lang="he-IL" smtClean="0"/>
              <a:t>2</a:t>
            </a:fld>
            <a:endParaRPr lang="he-IL"/>
          </a:p>
        </p:txBody>
      </p:sp>
    </p:spTree>
    <p:extLst>
      <p:ext uri="{BB962C8B-B14F-4D97-AF65-F5344CB8AC3E}">
        <p14:creationId xmlns:p14="http://schemas.microsoft.com/office/powerpoint/2010/main" val="4110873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003425" y="744538"/>
            <a:ext cx="2790825" cy="3724275"/>
          </a:xfrm>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3D23B14F-1C4B-421F-B644-6A8AF000DD51}" type="slidenum">
              <a:rPr lang="he-IL" smtClean="0"/>
              <a:t>6</a:t>
            </a:fld>
            <a:endParaRPr lang="he-IL"/>
          </a:p>
        </p:txBody>
      </p:sp>
    </p:spTree>
    <p:extLst>
      <p:ext uri="{BB962C8B-B14F-4D97-AF65-F5344CB8AC3E}">
        <p14:creationId xmlns:p14="http://schemas.microsoft.com/office/powerpoint/2010/main" val="711712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43" name="Group 42"/>
          <p:cNvGrpSpPr/>
          <p:nvPr/>
        </p:nvGrpSpPr>
        <p:grpSpPr>
          <a:xfrm>
            <a:off x="-286803" y="0"/>
            <a:ext cx="7449249" cy="9144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3420932" y="-28681"/>
            <a:ext cx="2759337" cy="836245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486822" y="-28681"/>
            <a:ext cx="2628900" cy="30838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50024" y="3611301"/>
            <a:ext cx="2485016" cy="2269547"/>
          </a:xfrm>
        </p:spPr>
        <p:txBody>
          <a:bodyPr>
            <a:normAutofit/>
          </a:bodyPr>
          <a:lstStyle>
            <a:lvl1pPr>
              <a:defRPr sz="36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3550024" y="5894774"/>
            <a:ext cx="2482352" cy="168083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3554058" y="2022438"/>
            <a:ext cx="1600200" cy="1001308"/>
          </a:xfrm>
        </p:spPr>
        <p:txBody>
          <a:bodyPr anchor="b"/>
          <a:lstStyle>
            <a:lvl1pPr algn="l">
              <a:defRPr sz="2400"/>
            </a:lvl1pPr>
          </a:lstStyle>
          <a:p>
            <a:fld id="{AA1E1AF5-2BFA-45D5-A03B-921BDB7B7512}" type="datetime8">
              <a:rPr lang="he-IL" smtClean="0"/>
              <a:t>10 אוקטובר 24</a:t>
            </a:fld>
            <a:endParaRPr lang="he-IL"/>
          </a:p>
        </p:txBody>
      </p:sp>
      <p:sp>
        <p:nvSpPr>
          <p:cNvPr id="50" name="Rectangle 49"/>
          <p:cNvSpPr/>
          <p:nvPr/>
        </p:nvSpPr>
        <p:spPr>
          <a:xfrm>
            <a:off x="3488167" y="8117712"/>
            <a:ext cx="2628900" cy="108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3977640" y="7626622"/>
            <a:ext cx="2123694" cy="486833"/>
          </a:xfrm>
        </p:spPr>
        <p:txBody>
          <a:bodyPr>
            <a:normAutofit/>
          </a:bodyPr>
          <a:lstStyle>
            <a:lvl1pPr>
              <a:defRPr>
                <a:solidFill>
                  <a:schemeClr val="accent1"/>
                </a:solidFill>
              </a:defRPr>
            </a:lvl1pPr>
          </a:lstStyle>
          <a:p>
            <a:endParaRPr lang="he-IL"/>
          </a:p>
        </p:txBody>
      </p:sp>
      <p:sp>
        <p:nvSpPr>
          <p:cNvPr id="6" name="Slide Number Placeholder 5"/>
          <p:cNvSpPr>
            <a:spLocks noGrp="1"/>
          </p:cNvSpPr>
          <p:nvPr>
            <p:ph type="sldNum" sz="quarter" idx="12"/>
          </p:nvPr>
        </p:nvSpPr>
        <p:spPr>
          <a:xfrm>
            <a:off x="3486822" y="7626622"/>
            <a:ext cx="482750" cy="486833"/>
          </a:xfrm>
        </p:spPr>
        <p:txBody>
          <a:bodyPr/>
          <a:lstStyle>
            <a:lvl1pPr>
              <a:defRPr>
                <a:solidFill>
                  <a:schemeClr val="accent1"/>
                </a:solidFill>
              </a:defRPr>
            </a:lvl1pPr>
          </a:lstStyle>
          <a:p>
            <a:fld id="{70244715-99B2-4F87-BD24-6AF6196086E8}" type="slidenum">
              <a:rPr lang="he-IL" smtClean="0"/>
              <a:t>‹#›</a:t>
            </a:fld>
            <a:endParaRPr lang="he-IL"/>
          </a:p>
        </p:txBody>
      </p:sp>
      <p:sp>
        <p:nvSpPr>
          <p:cNvPr id="89" name="Rectangle 88"/>
          <p:cNvSpPr/>
          <p:nvPr/>
        </p:nvSpPr>
        <p:spPr>
          <a:xfrm>
            <a:off x="3488167" y="8117712"/>
            <a:ext cx="2628900" cy="108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DDE24C75-6531-4E79-8C14-4918B9FE2A3B}" type="datetime8">
              <a:rPr lang="he-IL" smtClean="0"/>
              <a:t>10 אוקטובר 24</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0244715-99B2-4F87-BD24-6AF6196086E8}"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373529"/>
            <a:ext cx="1113340" cy="6373792"/>
          </a:xfrm>
        </p:spPr>
        <p:txBody>
          <a:bodyPr vert="eaVert" anchor="ct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789972" y="1373529"/>
            <a:ext cx="4067778" cy="6373792"/>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EAAE60AB-F08C-4A47-B899-3E5B6FC79371}" type="datetime8">
              <a:rPr lang="he-IL" smtClean="0"/>
              <a:t>10 אוקטובר 24</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0244715-99B2-4F87-BD24-6AF6196086E8}"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036DFFFE-AFF1-465A-BC30-72F9F1C3578D}" type="datetime8">
              <a:rPr lang="he-IL" smtClean="0"/>
              <a:t>10 אוקטובר 24</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0244715-99B2-4F87-BD24-6AF6196086E8}"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943984" y="3867773"/>
            <a:ext cx="4978101" cy="1816100"/>
          </a:xfrm>
        </p:spPr>
        <p:txBody>
          <a:bodyPr anchor="b"/>
          <a:lstStyle>
            <a:lvl1pPr algn="l">
              <a:defRPr sz="4000" b="0" cap="none" baseline="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943984" y="5689601"/>
            <a:ext cx="4978100" cy="202721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19B9EFDE-5491-4D32-ADF4-761F2815A7F7}" type="datetime8">
              <a:rPr lang="he-IL" smtClean="0"/>
              <a:t>10 אוקטובר 24</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0244715-99B2-4F87-BD24-6AF6196086E8}"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5" name="Date Placeholder 4"/>
          <p:cNvSpPr>
            <a:spLocks noGrp="1"/>
          </p:cNvSpPr>
          <p:nvPr>
            <p:ph type="dt" sz="half" idx="10"/>
          </p:nvPr>
        </p:nvSpPr>
        <p:spPr/>
        <p:txBody>
          <a:bodyPr/>
          <a:lstStyle/>
          <a:p>
            <a:fld id="{1A10939F-CD12-4724-A8DA-C06BCE7DB120}" type="datetime8">
              <a:rPr lang="he-IL" smtClean="0"/>
              <a:t>10 אוקטובר 24</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0244715-99B2-4F87-BD24-6AF6196086E8}" type="slidenum">
              <a:rPr lang="he-IL" smtClean="0"/>
              <a:t>‹#›</a:t>
            </a:fld>
            <a:endParaRPr lang="he-IL"/>
          </a:p>
        </p:txBody>
      </p:sp>
      <p:sp>
        <p:nvSpPr>
          <p:cNvPr id="9" name="Content Placeholder 8"/>
          <p:cNvSpPr>
            <a:spLocks noGrp="1"/>
          </p:cNvSpPr>
          <p:nvPr>
            <p:ph sz="quarter" idx="13"/>
          </p:nvPr>
        </p:nvSpPr>
        <p:spPr>
          <a:xfrm>
            <a:off x="781812" y="3084576"/>
            <a:ext cx="2564892" cy="4657344"/>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Content Placeholder 10"/>
          <p:cNvSpPr>
            <a:spLocks noGrp="1"/>
          </p:cNvSpPr>
          <p:nvPr>
            <p:ph sz="quarter" idx="14"/>
          </p:nvPr>
        </p:nvSpPr>
        <p:spPr>
          <a:xfrm>
            <a:off x="3483864" y="3084575"/>
            <a:ext cx="2564892" cy="4657344"/>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1059083" y="3088012"/>
            <a:ext cx="2292861" cy="85301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781291" y="3966259"/>
            <a:ext cx="2564892" cy="37810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3758878" y="3088013"/>
            <a:ext cx="2291788" cy="85301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3483864" y="3966259"/>
            <a:ext cx="2564892" cy="37810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A096FCE9-D858-4764-B62B-8996DCDE9902}" type="datetime8">
              <a:rPr lang="he-IL" smtClean="0"/>
              <a:t>10 אוקטובר 24</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0244715-99B2-4F87-BD24-6AF6196086E8}"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628D7344-E4D6-47DA-83B6-56CF3E4459BB}" type="datetime8">
              <a:rPr lang="he-IL" smtClean="0"/>
              <a:t>10 אוקטובר 24</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0244715-99B2-4F87-BD24-6AF6196086E8}"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4B3CA-B04B-422C-97E6-4293992CF33E}" type="datetime8">
              <a:rPr lang="he-IL" smtClean="0"/>
              <a:t>10 אוקטובר 24</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0244715-99B2-4F87-BD24-6AF6196086E8}"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grpSp>
        <p:nvGrpSpPr>
          <p:cNvPr id="44" name="Group 43"/>
          <p:cNvGrpSpPr/>
          <p:nvPr/>
        </p:nvGrpSpPr>
        <p:grpSpPr>
          <a:xfrm>
            <a:off x="-286803" y="0"/>
            <a:ext cx="7449249" cy="9144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3420932" y="-28681"/>
            <a:ext cx="2759337" cy="836245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486822" y="-28680"/>
            <a:ext cx="2628900" cy="831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AC352BD-38DF-4400-B207-5FA42201A21B}" type="datetime8">
              <a:rPr lang="he-IL" smtClean="0"/>
              <a:t>10 אוקטובר 24</a:t>
            </a:fld>
            <a:endParaRPr lang="he-IL"/>
          </a:p>
        </p:txBody>
      </p:sp>
      <p:sp>
        <p:nvSpPr>
          <p:cNvPr id="7" name="Slide Number Placeholder 6"/>
          <p:cNvSpPr>
            <a:spLocks noGrp="1"/>
          </p:cNvSpPr>
          <p:nvPr>
            <p:ph type="sldNum" sz="quarter" idx="12"/>
          </p:nvPr>
        </p:nvSpPr>
        <p:spPr/>
        <p:txBody>
          <a:bodyPr/>
          <a:lstStyle/>
          <a:p>
            <a:fld id="{70244715-99B2-4F87-BD24-6AF6196086E8}" type="slidenum">
              <a:rPr lang="he-IL" smtClean="0"/>
              <a:t>‹#›</a:t>
            </a:fld>
            <a:endParaRPr lang="he-IL"/>
          </a:p>
        </p:txBody>
      </p:sp>
      <p:sp>
        <p:nvSpPr>
          <p:cNvPr id="58" name="Rectangle 57"/>
          <p:cNvSpPr/>
          <p:nvPr/>
        </p:nvSpPr>
        <p:spPr>
          <a:xfrm>
            <a:off x="679179" y="802511"/>
            <a:ext cx="2671693" cy="753126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59421" y="1142036"/>
            <a:ext cx="2317830" cy="6867645"/>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61" name="Rectangle 60"/>
          <p:cNvSpPr/>
          <p:nvPr/>
        </p:nvSpPr>
        <p:spPr>
          <a:xfrm>
            <a:off x="3488167" y="8117712"/>
            <a:ext cx="2628900" cy="108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3481086" y="7633114"/>
            <a:ext cx="2620248" cy="486833"/>
          </a:xfrm>
        </p:spPr>
        <p:txBody>
          <a:bodyPr>
            <a:normAutofit/>
          </a:bodyPr>
          <a:lstStyle/>
          <a:p>
            <a:endParaRPr lang="he-IL"/>
          </a:p>
        </p:txBody>
      </p:sp>
      <p:sp>
        <p:nvSpPr>
          <p:cNvPr id="2" name="Title 1"/>
          <p:cNvSpPr>
            <a:spLocks noGrp="1"/>
          </p:cNvSpPr>
          <p:nvPr>
            <p:ph type="title"/>
          </p:nvPr>
        </p:nvSpPr>
        <p:spPr>
          <a:xfrm>
            <a:off x="3554875" y="3543246"/>
            <a:ext cx="2478429" cy="1950871"/>
          </a:xfrm>
        </p:spPr>
        <p:txBody>
          <a:bodyPr anchor="b">
            <a:normAutofit/>
          </a:bodyPr>
          <a:lstStyle>
            <a:lvl1pPr algn="l">
              <a:defRPr sz="2800" b="0"/>
            </a:lvl1pPr>
          </a:lstStyle>
          <a:p>
            <a:r>
              <a:rPr lang="he-IL" smtClean="0"/>
              <a:t>לחץ כדי לערוך סגנון כותרת של תבנית בסיס</a:t>
            </a:r>
            <a:endParaRPr lang="en-US"/>
          </a:p>
        </p:txBody>
      </p:sp>
      <p:sp>
        <p:nvSpPr>
          <p:cNvPr id="4" name="Text Placeholder 3"/>
          <p:cNvSpPr>
            <a:spLocks noGrp="1"/>
          </p:cNvSpPr>
          <p:nvPr>
            <p:ph type="body" sz="half" idx="2"/>
          </p:nvPr>
        </p:nvSpPr>
        <p:spPr>
          <a:xfrm>
            <a:off x="3552444" y="5515992"/>
            <a:ext cx="2474088" cy="2023872"/>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grpSp>
        <p:nvGrpSpPr>
          <p:cNvPr id="44" name="Group 43"/>
          <p:cNvGrpSpPr/>
          <p:nvPr/>
        </p:nvGrpSpPr>
        <p:grpSpPr>
          <a:xfrm>
            <a:off x="-286803" y="0"/>
            <a:ext cx="7449249" cy="9144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3420932" y="-28681"/>
            <a:ext cx="2759337" cy="836245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486822" y="-28680"/>
            <a:ext cx="2628900" cy="831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679179" y="802511"/>
            <a:ext cx="2671693" cy="7531260"/>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488167" y="8117712"/>
            <a:ext cx="2628900" cy="108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50818" y="3547872"/>
            <a:ext cx="2475738" cy="1950720"/>
          </a:xfrm>
        </p:spPr>
        <p:txBody>
          <a:bodyPr anchor="b">
            <a:normAutofit/>
          </a:bodyPr>
          <a:lstStyle>
            <a:lvl1pPr algn="l">
              <a:defRPr sz="2800" b="0"/>
            </a:lvl1pPr>
          </a:lstStyle>
          <a:p>
            <a:r>
              <a:rPr lang="he-IL" smtClean="0"/>
              <a:t>לחץ כדי לערוך סגנון כותרת של תבנית בסיס</a:t>
            </a:r>
            <a:endParaRPr lang="en-US"/>
          </a:p>
        </p:txBody>
      </p:sp>
      <p:sp>
        <p:nvSpPr>
          <p:cNvPr id="3" name="Picture Placeholder 2"/>
          <p:cNvSpPr>
            <a:spLocks noGrp="1"/>
          </p:cNvSpPr>
          <p:nvPr>
            <p:ph type="pic" idx="1"/>
          </p:nvPr>
        </p:nvSpPr>
        <p:spPr>
          <a:xfrm>
            <a:off x="753907" y="925060"/>
            <a:ext cx="2519717" cy="7290816"/>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3550973" y="5510785"/>
            <a:ext cx="2475430" cy="202608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8BC073F3-FB8E-4159-8940-16756F7D81B6}" type="datetime8">
              <a:rPr lang="he-IL" smtClean="0"/>
              <a:t>10 אוקטובר 24</a:t>
            </a:fld>
            <a:endParaRPr lang="he-IL"/>
          </a:p>
        </p:txBody>
      </p:sp>
      <p:sp>
        <p:nvSpPr>
          <p:cNvPr id="6" name="Footer Placeholder 5"/>
          <p:cNvSpPr>
            <a:spLocks noGrp="1"/>
          </p:cNvSpPr>
          <p:nvPr>
            <p:ph type="ftr" sz="quarter" idx="11"/>
          </p:nvPr>
        </p:nvSpPr>
        <p:spPr>
          <a:xfrm>
            <a:off x="3481086" y="7633114"/>
            <a:ext cx="2620248" cy="486833"/>
          </a:xfrm>
        </p:spPr>
        <p:txBody>
          <a:bodyPr>
            <a:normAutofit/>
          </a:bodyPr>
          <a:lstStyle/>
          <a:p>
            <a:endParaRPr lang="he-IL"/>
          </a:p>
        </p:txBody>
      </p:sp>
      <p:sp>
        <p:nvSpPr>
          <p:cNvPr id="7" name="Slide Number Placeholder 6"/>
          <p:cNvSpPr>
            <a:spLocks noGrp="1"/>
          </p:cNvSpPr>
          <p:nvPr>
            <p:ph type="sldNum" sz="quarter" idx="12"/>
          </p:nvPr>
        </p:nvSpPr>
        <p:spPr/>
        <p:txBody>
          <a:bodyPr/>
          <a:lstStyle/>
          <a:p>
            <a:fld id="{70244715-99B2-4F87-BD24-6AF6196086E8}"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228600" y="0"/>
            <a:ext cx="7449249" cy="9144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342900" y="444650"/>
            <a:ext cx="6172200" cy="824752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420932" y="-28681"/>
            <a:ext cx="2759337" cy="932325"/>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486822" y="-28680"/>
            <a:ext cx="2628900" cy="831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82618" y="1370219"/>
            <a:ext cx="5268558" cy="1524000"/>
          </a:xfrm>
          <a:prstGeom prst="rect">
            <a:avLst/>
          </a:prstGeom>
        </p:spPr>
        <p:txBody>
          <a:bodyPr vert="horz" lIns="91440" tIns="45720" rIns="91440" bIns="45720" rtlCol="0" anchor="b">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782619" y="3098203"/>
            <a:ext cx="5082988" cy="4678636"/>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4498041" y="299324"/>
            <a:ext cx="1600200" cy="486833"/>
          </a:xfrm>
          <a:prstGeom prst="rect">
            <a:avLst/>
          </a:prstGeom>
        </p:spPr>
        <p:txBody>
          <a:bodyPr vert="horz" lIns="91440" tIns="45720" rIns="91440" bIns="45720" rtlCol="0" anchor="ctr"/>
          <a:lstStyle>
            <a:lvl1pPr algn="r">
              <a:defRPr sz="1200">
                <a:solidFill>
                  <a:srgbClr val="FEFEFE"/>
                </a:solidFill>
              </a:defRPr>
            </a:lvl1pPr>
          </a:lstStyle>
          <a:p>
            <a:fld id="{1BDB13FD-187E-443E-BCF0-99C4D603B7F9}" type="datetime8">
              <a:rPr lang="he-IL" smtClean="0"/>
              <a:t>10 אוקטובר 24</a:t>
            </a:fld>
            <a:endParaRPr lang="he-IL"/>
          </a:p>
        </p:txBody>
      </p:sp>
      <p:sp>
        <p:nvSpPr>
          <p:cNvPr id="5" name="Footer Placeholder 4"/>
          <p:cNvSpPr>
            <a:spLocks noGrp="1"/>
          </p:cNvSpPr>
          <p:nvPr>
            <p:ph type="ftr" sz="quarter" idx="3"/>
          </p:nvPr>
        </p:nvSpPr>
        <p:spPr>
          <a:xfrm>
            <a:off x="3481086" y="7802881"/>
            <a:ext cx="2626614" cy="486833"/>
          </a:xfrm>
          <a:prstGeom prst="rect">
            <a:avLst/>
          </a:prstGeom>
        </p:spPr>
        <p:txBody>
          <a:bodyPr vert="horz" lIns="91440" tIns="45720" rIns="91440" bIns="45720" rtlCol="0" anchor="ctr"/>
          <a:lstStyle>
            <a:lvl1pPr algn="r">
              <a:defRPr sz="1200">
                <a:solidFill>
                  <a:schemeClr val="accent1"/>
                </a:solidFill>
              </a:defRPr>
            </a:lvl1pPr>
          </a:lstStyle>
          <a:p>
            <a:endParaRPr lang="he-IL"/>
          </a:p>
        </p:txBody>
      </p:sp>
      <p:sp>
        <p:nvSpPr>
          <p:cNvPr id="6" name="Slide Number Placeholder 5"/>
          <p:cNvSpPr>
            <a:spLocks noGrp="1"/>
          </p:cNvSpPr>
          <p:nvPr>
            <p:ph type="sldNum" sz="quarter" idx="4"/>
          </p:nvPr>
        </p:nvSpPr>
        <p:spPr>
          <a:xfrm>
            <a:off x="3486822" y="299322"/>
            <a:ext cx="999117" cy="486833"/>
          </a:xfrm>
          <a:prstGeom prst="rect">
            <a:avLst/>
          </a:prstGeom>
        </p:spPr>
        <p:txBody>
          <a:bodyPr vert="horz" lIns="91440" tIns="45720" rIns="91440" bIns="45720" rtlCol="0" anchor="ctr"/>
          <a:lstStyle>
            <a:lvl1pPr algn="l">
              <a:defRPr sz="1200">
                <a:solidFill>
                  <a:srgbClr val="FEFEFE"/>
                </a:solidFill>
              </a:defRPr>
            </a:lvl1pPr>
          </a:lstStyle>
          <a:p>
            <a:fld id="{70244715-99B2-4F87-BD24-6AF6196086E8}"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formlogix.haifa.ac.il/Manager/UserForm8995.aspx?Param=VXNlcklkPTg5OTUuRm9ybUlkPT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formlogix.haifa.ac.il/Manager/UserForm8995.aspx?Param=VXNlcklkPTg5OTUuRm9ybUlkPTc="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formlogix.haifa.ac.il/Manager/UserForm8995.aspx?Param=VXNlcklkPTg5OTUuRm9ybUlkP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nfarbstei@staff.haifa.ac.i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mclini@univ.haifa.ac.il" TargetMode="External"/><Relationship Id="rId2" Type="http://schemas.openxmlformats.org/officeDocument/2006/relationships/hyperlink" Target="mailto:mclini@univ.haifa.ac./https://dekanat.haifa.ac.ili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ekanat.haifa.ac.il/%d7%a9%d7%99%d7%a8%d7%95%d7%aa%d7%99%d7%9d-%d7%9c%d7%a1%d7%98%d7%95%d7%93%d7%a0%d7%98/%d7%94%d7%99%d7%97%d7%99%d7%93%d7%94-%d7%9c%d7%9e%d7%9c%d7%92%d7%95%d7%aa/" TargetMode="External"/><Relationship Id="rId2" Type="http://schemas.openxmlformats.org/officeDocument/2006/relationships/hyperlink" Target="https://huids.haifa.ac.il/nidp/idff/sso?id=4&amp;sid=0&amp;option=credential&amp;sid=0"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mailto:damar@univ.haifa.ac.il" TargetMode="External"/><Relationship Id="rId3" Type="http://schemas.openxmlformats.org/officeDocument/2006/relationships/hyperlink" Target="mailto:nhava@univ.haifa.ac.il" TargetMode="External"/><Relationship Id="rId7" Type="http://schemas.openxmlformats.org/officeDocument/2006/relationships/hyperlink" Target="mailto:doster@univ.haifa.ac.il" TargetMode="External"/><Relationship Id="rId2" Type="http://schemas.openxmlformats.org/officeDocument/2006/relationships/hyperlink" Target="mailto:oweinst1@univ.haifa.ac.il" TargetMode="External"/><Relationship Id="rId1" Type="http://schemas.openxmlformats.org/officeDocument/2006/relationships/slideLayout" Target="../slideLayouts/slideLayout2.xml"/><Relationship Id="rId6" Type="http://schemas.openxmlformats.org/officeDocument/2006/relationships/hyperlink" Target="mailto:mgoldste1@univ.haifa.ac.il" TargetMode="External"/><Relationship Id="rId11" Type="http://schemas.openxmlformats.org/officeDocument/2006/relationships/hyperlink" Target="mailto:ebiton@univ.haifa.ac.il" TargetMode="External"/><Relationship Id="rId5" Type="http://schemas.openxmlformats.org/officeDocument/2006/relationships/hyperlink" Target="mailto:gnaeel@univ.haifa.ac.il" TargetMode="External"/><Relationship Id="rId10" Type="http://schemas.openxmlformats.org/officeDocument/2006/relationships/hyperlink" Target="mailto:nfarbstei@staff.haifa.ac.il" TargetMode="External"/><Relationship Id="rId4" Type="http://schemas.openxmlformats.org/officeDocument/2006/relationships/hyperlink" Target="mailto:hzidan@univ.haifa.ac.il" TargetMode="External"/><Relationship Id="rId9" Type="http://schemas.openxmlformats.org/officeDocument/2006/relationships/hyperlink" Target="mailto:eantebi@univ.haifa.ac.i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fontScale="90000"/>
          </a:bodyPr>
          <a:lstStyle/>
          <a:p>
            <a:pPr algn="r"/>
            <a:r>
              <a:rPr lang="he-IL" dirty="0" smtClean="0">
                <a:solidFill>
                  <a:schemeClr val="tx1"/>
                </a:solidFill>
              </a:rPr>
              <a:t>מידעון היחידה למעונות ודיור</a:t>
            </a:r>
            <a:endParaRPr lang="he-IL" dirty="0">
              <a:solidFill>
                <a:schemeClr val="tx1"/>
              </a:solidFill>
            </a:endParaRPr>
          </a:p>
        </p:txBody>
      </p:sp>
      <p:sp>
        <p:nvSpPr>
          <p:cNvPr id="3" name="כותרת משנה 2"/>
          <p:cNvSpPr>
            <a:spLocks noGrp="1"/>
          </p:cNvSpPr>
          <p:nvPr>
            <p:ph type="subTitle" idx="1"/>
          </p:nvPr>
        </p:nvSpPr>
        <p:spPr>
          <a:xfrm>
            <a:off x="3573016" y="7308304"/>
            <a:ext cx="1728192" cy="699357"/>
          </a:xfrm>
        </p:spPr>
        <p:txBody>
          <a:bodyPr>
            <a:noAutofit/>
          </a:bodyPr>
          <a:lstStyle/>
          <a:p>
            <a:r>
              <a:rPr lang="he-IL" sz="3200" b="1" dirty="0" smtClean="0"/>
              <a:t>תשפ"ה</a:t>
            </a:r>
            <a:endParaRPr lang="he-IL" sz="3200" b="1" dirty="0"/>
          </a:p>
        </p:txBody>
      </p:sp>
      <p:cxnSp>
        <p:nvCxnSpPr>
          <p:cNvPr id="8" name="מחבר ישר 7"/>
          <p:cNvCxnSpPr/>
          <p:nvPr/>
        </p:nvCxnSpPr>
        <p:spPr>
          <a:xfrm>
            <a:off x="3501008" y="6660232"/>
            <a:ext cx="2592288" cy="0"/>
          </a:xfrm>
          <a:prstGeom prst="line">
            <a:avLst/>
          </a:prstGeom>
          <a:ln w="50800">
            <a:prstDash val="sysDot"/>
          </a:ln>
        </p:spPr>
        <p:style>
          <a:lnRef idx="1">
            <a:schemeClr val="accent1"/>
          </a:lnRef>
          <a:fillRef idx="0">
            <a:schemeClr val="accent1"/>
          </a:fillRef>
          <a:effectRef idx="0">
            <a:schemeClr val="accent1"/>
          </a:effectRef>
          <a:fontRef idx="minor">
            <a:schemeClr val="tx1"/>
          </a:fontRef>
        </p:style>
      </p:cxnSp>
      <p:sp>
        <p:nvSpPr>
          <p:cNvPr id="5" name="מלבן 4"/>
          <p:cNvSpPr/>
          <p:nvPr/>
        </p:nvSpPr>
        <p:spPr>
          <a:xfrm>
            <a:off x="1942482" y="8620780"/>
            <a:ext cx="4882852" cy="523220"/>
          </a:xfrm>
          <a:prstGeom prst="rect">
            <a:avLst/>
          </a:prstGeom>
        </p:spPr>
        <p:txBody>
          <a:bodyPr wrap="square">
            <a:spAutoFit/>
          </a:bodyPr>
          <a:lstStyle/>
          <a:p>
            <a:r>
              <a:rPr lang="he-IL" sz="1400" b="1" dirty="0">
                <a:solidFill>
                  <a:schemeClr val="bg1"/>
                </a:solidFill>
              </a:rPr>
              <a:t>כתיבה ועריכה: </a:t>
            </a:r>
            <a:r>
              <a:rPr lang="he-IL" sz="1400" b="1" dirty="0" smtClean="0">
                <a:solidFill>
                  <a:schemeClr val="bg1"/>
                </a:solidFill>
              </a:rPr>
              <a:t>יערית אריאב-לויתן</a:t>
            </a:r>
            <a:endParaRPr lang="he-IL" sz="1400" b="1" dirty="0">
              <a:solidFill>
                <a:schemeClr val="bg1"/>
              </a:solidFill>
            </a:endParaRPr>
          </a:p>
          <a:p>
            <a:r>
              <a:rPr lang="he-IL" sz="1400" b="1" dirty="0">
                <a:solidFill>
                  <a:schemeClr val="bg1"/>
                </a:solidFill>
              </a:rPr>
              <a:t>הפקה והוצאה לאור: הנהלת המעונות, אוניברסיטת חיפה</a:t>
            </a:r>
          </a:p>
        </p:txBody>
      </p:sp>
      <p:pic>
        <p:nvPicPr>
          <p:cNvPr id="9" name="תמונה 8"/>
          <p:cNvPicPr>
            <a:picLocks noChangeAspect="1"/>
          </p:cNvPicPr>
          <p:nvPr/>
        </p:nvPicPr>
        <p:blipFill>
          <a:blip r:embed="rId3"/>
          <a:stretch>
            <a:fillRect/>
          </a:stretch>
        </p:blipFill>
        <p:spPr>
          <a:xfrm>
            <a:off x="188640" y="179512"/>
            <a:ext cx="2697485" cy="1190761"/>
          </a:xfrm>
          <a:prstGeom prst="rect">
            <a:avLst/>
          </a:prstGeom>
        </p:spPr>
      </p:pic>
    </p:spTree>
    <p:extLst>
      <p:ext uri="{BB962C8B-B14F-4D97-AF65-F5344CB8AC3E}">
        <p14:creationId xmlns:p14="http://schemas.microsoft.com/office/powerpoint/2010/main" val="3718600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32657" y="1259632"/>
            <a:ext cx="6192687" cy="753509"/>
          </a:xfrm>
        </p:spPr>
        <p:txBody>
          <a:bodyPr>
            <a:normAutofit/>
          </a:bodyPr>
          <a:lstStyle/>
          <a:p>
            <a:pPr algn="ctr"/>
            <a:r>
              <a:rPr lang="he-IL" sz="3600" dirty="0" smtClean="0"/>
              <a:t>מעונות בריטניה</a:t>
            </a:r>
            <a:endParaRPr lang="he-IL" sz="3600" dirty="0"/>
          </a:p>
        </p:txBody>
      </p:sp>
      <p:sp>
        <p:nvSpPr>
          <p:cNvPr id="3" name="מציין מיקום תוכן 2"/>
          <p:cNvSpPr>
            <a:spLocks noGrp="1"/>
          </p:cNvSpPr>
          <p:nvPr>
            <p:ph idx="1"/>
          </p:nvPr>
        </p:nvSpPr>
        <p:spPr>
          <a:xfrm>
            <a:off x="440670" y="2409537"/>
            <a:ext cx="6120679" cy="6716083"/>
          </a:xfrm>
        </p:spPr>
        <p:txBody>
          <a:bodyPr>
            <a:noAutofit/>
          </a:bodyPr>
          <a:lstStyle/>
          <a:p>
            <a:pPr marL="3600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מעונות "בריטניה" מצויים במתחם הקמפוס ומיועדים בעיקר לסטודנטים ותיקים ולחוקרי המכונים מחו"ל ומהארץ.</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במעונות  6 יחידות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דיור – דירות בנות 6 חדרים, לכל דייר חדר.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לכל דירה 2 מקלחות, 2 חדרי שירותים, מטבח, פינת אוכל וסלון משותפים.</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הציוד הנמצא בכל דירה:</a:t>
            </a:r>
            <a:r>
              <a:rPr lang="he-IL"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הציוד </a:t>
            </a:r>
            <a:r>
              <a:rPr lang="he-IL" sz="1600" b="1" u="sng" dirty="0">
                <a:latin typeface="Arial Unicode MS" panose="020B0604020202020204" pitchFamily="34" charset="-128"/>
                <a:ea typeface="Arial Unicode MS" panose="020B0604020202020204" pitchFamily="34" charset="-128"/>
                <a:cs typeface="Arial Unicode MS" panose="020B0604020202020204" pitchFamily="34" charset="-128"/>
              </a:rPr>
              <a:t>הנמצא בכל חדר</a:t>
            </a:r>
            <a:r>
              <a:rPr lang="he-IL" sz="16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מקרר		                             ארון קיר		</a:t>
            </a: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כיריים חשמליות</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מיטה</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שולחן וכסאות לפינת אוכל	            שידה </a:t>
            </a: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פינת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ישיבה סלונית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כיסא משרדי</a:t>
            </a:r>
          </a:p>
          <a:p>
            <a:pPr marL="3600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מברשת לשירותים                                   סלסלת אשפה</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מגב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וילון </a:t>
            </a:r>
          </a:p>
          <a:p>
            <a:pPr marL="3600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דלי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שטיפה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מראה</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מטאטא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מזוזה</a:t>
            </a:r>
          </a:p>
          <a:p>
            <a:pPr marL="3600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יעה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מזגן+שלט למזגן</a:t>
            </a:r>
          </a:p>
          <a:p>
            <a:pPr marL="3600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פח אשפה בשירותים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שולחן כתיבה +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מגירות</a:t>
            </a:r>
          </a:p>
          <a:p>
            <a:pPr marL="3600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פח אשפה מטבח                                     מזוזה</a:t>
            </a:r>
          </a:p>
          <a:p>
            <a:pPr marL="3600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אינטרנט אלחוטי</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*הציוד יינתן בתחילת השנה בלבד.</a:t>
            </a:r>
          </a:p>
          <a:p>
            <a:pPr marL="36000" indent="0">
              <a:spcBef>
                <a:spcPts val="0"/>
              </a:spcBef>
              <a:buNone/>
            </a:pP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000" indent="0">
              <a:spcBef>
                <a:spcPts val="0"/>
              </a:spcBef>
              <a:buNone/>
            </a:pPr>
            <a:endParaRPr lang="he-IL" sz="1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3141044" y="8820471"/>
            <a:ext cx="575987" cy="369332"/>
          </a:xfrm>
          <a:prstGeom prst="rect">
            <a:avLst/>
          </a:prstGeom>
        </p:spPr>
        <p:txBody>
          <a:bodyPr wrap="square">
            <a:spAutoFit/>
          </a:bodyPr>
          <a:lstStyle/>
          <a:p>
            <a:pPr algn="ctr"/>
            <a:r>
              <a:rPr lang="he-IL" dirty="0" smtClean="0"/>
              <a:t>10</a:t>
            </a:r>
            <a:endParaRPr lang="he-IL" dirty="0"/>
          </a:p>
        </p:txBody>
      </p:sp>
      <p:sp>
        <p:nvSpPr>
          <p:cNvPr id="9" name="מלבן 8"/>
          <p:cNvSpPr/>
          <p:nvPr/>
        </p:nvSpPr>
        <p:spPr>
          <a:xfrm>
            <a:off x="3501009" y="107507"/>
            <a:ext cx="2571538" cy="646331"/>
          </a:xfrm>
          <a:prstGeom prst="rect">
            <a:avLst/>
          </a:prstGeom>
        </p:spPr>
        <p:txBody>
          <a:bodyPr wrap="none">
            <a:spAutoFit/>
          </a:bodyPr>
          <a:lstStyle/>
          <a:p>
            <a:r>
              <a:rPr lang="he-IL" sz="3600" dirty="0" smtClean="0"/>
              <a:t>סוגי המעונות</a:t>
            </a:r>
            <a:endParaRPr lang="he-IL" sz="3600"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32655" y="1187624"/>
            <a:ext cx="6192688" cy="537485"/>
          </a:xfrm>
        </p:spPr>
        <p:txBody>
          <a:bodyPr>
            <a:normAutofit fontScale="90000"/>
          </a:bodyPr>
          <a:lstStyle/>
          <a:p>
            <a:pPr algn="ctr"/>
            <a:r>
              <a:rPr lang="he-IL" sz="3600" dirty="0" smtClean="0"/>
              <a:t>מעונות שקמה</a:t>
            </a:r>
            <a:endParaRPr lang="he-IL" sz="3600" dirty="0"/>
          </a:p>
        </p:txBody>
      </p:sp>
      <p:sp>
        <p:nvSpPr>
          <p:cNvPr id="3" name="מציין מיקום תוכן 2"/>
          <p:cNvSpPr>
            <a:spLocks noGrp="1"/>
          </p:cNvSpPr>
          <p:nvPr>
            <p:ph idx="1"/>
          </p:nvPr>
        </p:nvSpPr>
        <p:spPr>
          <a:xfrm>
            <a:off x="368661" y="1939746"/>
            <a:ext cx="6120679" cy="6840759"/>
          </a:xfrm>
        </p:spPr>
        <p:txBody>
          <a:bodyPr>
            <a:normAutofit/>
          </a:bodyPr>
          <a:lstStyle/>
          <a:p>
            <a:pPr marL="68580" indent="0">
              <a:buNone/>
            </a:pPr>
            <a:r>
              <a:rPr lang="he-IL" sz="1800" dirty="0">
                <a:latin typeface="Arial Unicode MS" panose="020B0604020202020204" pitchFamily="34" charset="-128"/>
                <a:ea typeface="Arial Unicode MS" panose="020B0604020202020204" pitchFamily="34" charset="-128"/>
                <a:cs typeface="+mj-cs"/>
              </a:rPr>
              <a:t>ממוקמים בשכונת רוממה החדשה בחיפה, כ- 20 דקות נסיעה מהאוניברסיטה. </a:t>
            </a:r>
            <a:endParaRPr lang="he-IL" sz="1800" dirty="0" smtClean="0">
              <a:latin typeface="Arial Unicode MS" panose="020B0604020202020204" pitchFamily="34" charset="-128"/>
              <a:ea typeface="Arial Unicode MS" panose="020B0604020202020204" pitchFamily="34" charset="-128"/>
              <a:cs typeface="+mj-cs"/>
            </a:endParaRPr>
          </a:p>
          <a:p>
            <a:pPr marL="68580" indent="0">
              <a:buNone/>
            </a:pPr>
            <a:r>
              <a:rPr lang="he-IL" sz="1800" dirty="0" smtClean="0">
                <a:latin typeface="Arial Unicode MS" panose="020B0604020202020204" pitchFamily="34" charset="-128"/>
                <a:ea typeface="Arial Unicode MS" panose="020B0604020202020204" pitchFamily="34" charset="-128"/>
                <a:cs typeface="+mj-cs"/>
              </a:rPr>
              <a:t>כל הבניינים </a:t>
            </a:r>
            <a:r>
              <a:rPr lang="he-IL" sz="1800" dirty="0">
                <a:latin typeface="Arial Unicode MS" panose="020B0604020202020204" pitchFamily="34" charset="-128"/>
                <a:ea typeface="Arial Unicode MS" panose="020B0604020202020204" pitchFamily="34" charset="-128"/>
                <a:cs typeface="+mj-cs"/>
              </a:rPr>
              <a:t>עברו שיפוץ כללי כולל ריהוט חדש</a:t>
            </a:r>
            <a:r>
              <a:rPr lang="he-IL" sz="1800" dirty="0" smtClean="0">
                <a:latin typeface="Arial Unicode MS" panose="020B0604020202020204" pitchFamily="34" charset="-128"/>
                <a:ea typeface="Arial Unicode MS" panose="020B0604020202020204" pitchFamily="34" charset="-128"/>
                <a:cs typeface="+mj-cs"/>
              </a:rPr>
              <a:t>.</a:t>
            </a:r>
          </a:p>
          <a:p>
            <a:pPr marL="68580" indent="0">
              <a:buNone/>
            </a:pPr>
            <a:r>
              <a:rPr lang="he-IL" sz="1800" dirty="0" smtClean="0">
                <a:latin typeface="Arial Unicode MS" panose="020B0604020202020204" pitchFamily="34" charset="-128"/>
                <a:ea typeface="Arial Unicode MS" panose="020B0604020202020204" pitchFamily="34" charset="-128"/>
                <a:cs typeface="+mj-cs"/>
              </a:rPr>
              <a:t>דירות </a:t>
            </a:r>
            <a:r>
              <a:rPr lang="he-IL" sz="1800" dirty="0">
                <a:latin typeface="Arial Unicode MS" panose="020B0604020202020204" pitchFamily="34" charset="-128"/>
                <a:ea typeface="Arial Unicode MS" panose="020B0604020202020204" pitchFamily="34" charset="-128"/>
                <a:cs typeface="+mj-cs"/>
              </a:rPr>
              <a:t>חדר הכוללות מטבחון מאובזר (מקרר, </a:t>
            </a:r>
            <a:r>
              <a:rPr lang="he-IL" sz="1800" dirty="0" smtClean="0">
                <a:latin typeface="Arial Unicode MS" panose="020B0604020202020204" pitchFamily="34" charset="-128"/>
                <a:ea typeface="Arial Unicode MS" panose="020B0604020202020204" pitchFamily="34" charset="-128"/>
                <a:cs typeface="+mj-cs"/>
              </a:rPr>
              <a:t>כיריים, </a:t>
            </a:r>
            <a:r>
              <a:rPr lang="he-IL" sz="1800" dirty="0">
                <a:latin typeface="Arial Unicode MS" panose="020B0604020202020204" pitchFamily="34" charset="-128"/>
                <a:ea typeface="Arial Unicode MS" panose="020B0604020202020204" pitchFamily="34" charset="-128"/>
                <a:cs typeface="+mj-cs"/>
              </a:rPr>
              <a:t>ארונות מטבח), מקלחת ושירותים משותפים. </a:t>
            </a:r>
            <a:endParaRPr lang="he-IL" sz="1800" dirty="0" smtClean="0">
              <a:latin typeface="Arial Unicode MS" panose="020B0604020202020204" pitchFamily="34" charset="-128"/>
              <a:ea typeface="Arial Unicode MS" panose="020B0604020202020204" pitchFamily="34" charset="-128"/>
              <a:cs typeface="+mj-cs"/>
            </a:endParaRPr>
          </a:p>
          <a:p>
            <a:pPr marL="68580" indent="0">
              <a:buNone/>
            </a:pPr>
            <a:r>
              <a:rPr lang="he-IL" sz="1800" dirty="0" smtClean="0">
                <a:latin typeface="Arial Unicode MS" panose="020B0604020202020204" pitchFamily="34" charset="-128"/>
                <a:ea typeface="Arial Unicode MS" panose="020B0604020202020204" pitchFamily="34" charset="-128"/>
                <a:cs typeface="+mj-cs"/>
              </a:rPr>
              <a:t>בכל </a:t>
            </a:r>
            <a:r>
              <a:rPr lang="he-IL" sz="1800" dirty="0">
                <a:latin typeface="Arial Unicode MS" panose="020B0604020202020204" pitchFamily="34" charset="-128"/>
                <a:ea typeface="Arial Unicode MS" panose="020B0604020202020204" pitchFamily="34" charset="-128"/>
                <a:cs typeface="+mj-cs"/>
              </a:rPr>
              <a:t>דירה 2 סטודנטים. לכל סטודנט מיטה, ארון בגדים, שולחן עבודה וכיסא משרדי.</a:t>
            </a:r>
            <a:endParaRPr lang="en-US" sz="1800" dirty="0">
              <a:latin typeface="Arial Unicode MS" panose="020B0604020202020204" pitchFamily="34" charset="-128"/>
              <a:ea typeface="Arial Unicode MS" panose="020B0604020202020204" pitchFamily="34" charset="-128"/>
              <a:cs typeface="+mj-cs"/>
            </a:endParaRPr>
          </a:p>
          <a:p>
            <a:pPr marL="68580" indent="0">
              <a:buNone/>
            </a:pPr>
            <a:r>
              <a:rPr lang="en-US" sz="1800" dirty="0">
                <a:latin typeface="Arial Unicode MS" panose="020B0604020202020204" pitchFamily="34" charset="-128"/>
                <a:ea typeface="Arial Unicode MS" panose="020B0604020202020204" pitchFamily="34" charset="-128"/>
                <a:cs typeface="+mj-cs"/>
              </a:rPr>
              <a:t> </a:t>
            </a:r>
          </a:p>
          <a:p>
            <a:pPr marL="68580" indent="0">
              <a:buNone/>
            </a:pPr>
            <a:r>
              <a:rPr lang="he-IL" sz="1800" dirty="0">
                <a:latin typeface="Arial Unicode MS" panose="020B0604020202020204" pitchFamily="34" charset="-128"/>
                <a:ea typeface="Arial Unicode MS" panose="020B0604020202020204" pitchFamily="34" charset="-128"/>
                <a:cs typeface="+mj-cs"/>
              </a:rPr>
              <a:t>במעונות ישנו חדר כביסה לשימוש חופשי של דיירי המעונות. </a:t>
            </a:r>
            <a:endParaRPr lang="he-IL" sz="1800" b="1" u="sng" dirty="0" smtClean="0">
              <a:latin typeface="Arial Unicode MS" panose="020B0604020202020204" pitchFamily="34" charset="-128"/>
              <a:ea typeface="Arial Unicode MS" panose="020B0604020202020204" pitchFamily="34" charset="-128"/>
              <a:cs typeface="+mj-cs"/>
            </a:endParaRPr>
          </a:p>
          <a:p>
            <a:pPr marL="68580" indent="0">
              <a:buNone/>
            </a:pPr>
            <a:r>
              <a:rPr lang="he-IL" sz="1800" b="1" u="sng" dirty="0" smtClean="0">
                <a:latin typeface="Arial Unicode MS" panose="020B0604020202020204" pitchFamily="34" charset="-128"/>
                <a:ea typeface="Arial Unicode MS" panose="020B0604020202020204" pitchFamily="34" charset="-128"/>
                <a:cs typeface="+mj-cs"/>
              </a:rPr>
              <a:t>הציוד </a:t>
            </a:r>
            <a:r>
              <a:rPr lang="he-IL" sz="1800" b="1" u="sng" dirty="0">
                <a:latin typeface="Arial Unicode MS" panose="020B0604020202020204" pitchFamily="34" charset="-128"/>
                <a:ea typeface="Arial Unicode MS" panose="020B0604020202020204" pitchFamily="34" charset="-128"/>
                <a:cs typeface="+mj-cs"/>
              </a:rPr>
              <a:t>הנמצא בכל יחידה</a:t>
            </a:r>
            <a:r>
              <a:rPr lang="he-IL" sz="1800" b="1" dirty="0">
                <a:latin typeface="Arial Unicode MS" panose="020B0604020202020204" pitchFamily="34" charset="-128"/>
                <a:ea typeface="Arial Unicode MS" panose="020B0604020202020204" pitchFamily="34" charset="-128"/>
                <a:cs typeface="+mj-cs"/>
              </a:rPr>
              <a:t> :</a:t>
            </a:r>
            <a:endParaRPr lang="en-US" sz="1800" dirty="0">
              <a:latin typeface="Arial Unicode MS" panose="020B0604020202020204" pitchFamily="34" charset="-128"/>
              <a:ea typeface="Arial Unicode MS" panose="020B0604020202020204" pitchFamily="34" charset="-128"/>
              <a:cs typeface="+mj-cs"/>
            </a:endParaRPr>
          </a:p>
          <a:p>
            <a:pPr marL="68580" indent="0">
              <a:buNone/>
            </a:pPr>
            <a:r>
              <a:rPr lang="he-IL" sz="1800" dirty="0">
                <a:latin typeface="Arial Unicode MS" panose="020B0604020202020204" pitchFamily="34" charset="-128"/>
                <a:ea typeface="Arial Unicode MS" panose="020B0604020202020204" pitchFamily="34" charset="-128"/>
                <a:cs typeface="+mj-cs"/>
              </a:rPr>
              <a:t>ארון בגדים 		</a:t>
            </a:r>
            <a:r>
              <a:rPr lang="he-IL" sz="1800" dirty="0" smtClean="0">
                <a:latin typeface="Arial Unicode MS" panose="020B0604020202020204" pitchFamily="34" charset="-128"/>
                <a:ea typeface="Arial Unicode MS" panose="020B0604020202020204" pitchFamily="34" charset="-128"/>
                <a:cs typeface="+mj-cs"/>
              </a:rPr>
              <a:t>סלסלת </a:t>
            </a:r>
            <a:r>
              <a:rPr lang="he-IL" sz="1800" dirty="0">
                <a:latin typeface="Arial Unicode MS" panose="020B0604020202020204" pitchFamily="34" charset="-128"/>
                <a:ea typeface="Arial Unicode MS" panose="020B0604020202020204" pitchFamily="34" charset="-128"/>
                <a:cs typeface="+mj-cs"/>
              </a:rPr>
              <a:t>אשפה</a:t>
            </a:r>
            <a:endParaRPr lang="en-US" sz="1800" dirty="0">
              <a:latin typeface="Arial Unicode MS" panose="020B0604020202020204" pitchFamily="34" charset="-128"/>
              <a:ea typeface="Arial Unicode MS" panose="020B0604020202020204" pitchFamily="34" charset="-128"/>
              <a:cs typeface="+mj-cs"/>
            </a:endParaRPr>
          </a:p>
          <a:p>
            <a:pPr marL="68580" indent="0">
              <a:buNone/>
            </a:pPr>
            <a:r>
              <a:rPr lang="he-IL" sz="1800" dirty="0">
                <a:latin typeface="Arial Unicode MS" panose="020B0604020202020204" pitchFamily="34" charset="-128"/>
                <a:ea typeface="Arial Unicode MS" panose="020B0604020202020204" pitchFamily="34" charset="-128"/>
                <a:cs typeface="+mj-cs"/>
              </a:rPr>
              <a:t>2 מיטות			מטאטא</a:t>
            </a:r>
            <a:endParaRPr lang="en-US" sz="1800" dirty="0">
              <a:latin typeface="Arial Unicode MS" panose="020B0604020202020204" pitchFamily="34" charset="-128"/>
              <a:ea typeface="Arial Unicode MS" panose="020B0604020202020204" pitchFamily="34" charset="-128"/>
              <a:cs typeface="+mj-cs"/>
            </a:endParaRPr>
          </a:p>
          <a:p>
            <a:pPr marL="68580" indent="0">
              <a:buNone/>
            </a:pPr>
            <a:r>
              <a:rPr lang="he-IL" sz="1800" dirty="0">
                <a:latin typeface="Arial Unicode MS" panose="020B0604020202020204" pitchFamily="34" charset="-128"/>
                <a:ea typeface="Arial Unicode MS" panose="020B0604020202020204" pitchFamily="34" charset="-128"/>
                <a:cs typeface="+mj-cs"/>
              </a:rPr>
              <a:t>2 שולחנות כתיבה 		מגב</a:t>
            </a:r>
            <a:endParaRPr lang="en-US" sz="1800" dirty="0">
              <a:latin typeface="Arial Unicode MS" panose="020B0604020202020204" pitchFamily="34" charset="-128"/>
              <a:ea typeface="Arial Unicode MS" panose="020B0604020202020204" pitchFamily="34" charset="-128"/>
              <a:cs typeface="+mj-cs"/>
            </a:endParaRPr>
          </a:p>
          <a:p>
            <a:pPr marL="68580" indent="0">
              <a:buNone/>
            </a:pPr>
            <a:r>
              <a:rPr lang="he-IL" sz="1800" dirty="0">
                <a:latin typeface="Arial Unicode MS" panose="020B0604020202020204" pitchFamily="34" charset="-128"/>
                <a:ea typeface="Arial Unicode MS" panose="020B0604020202020204" pitchFamily="34" charset="-128"/>
                <a:cs typeface="+mj-cs"/>
              </a:rPr>
              <a:t>2 כיסאות		</a:t>
            </a:r>
            <a:r>
              <a:rPr lang="he-IL" sz="1800" dirty="0" smtClean="0">
                <a:latin typeface="Arial Unicode MS" panose="020B0604020202020204" pitchFamily="34" charset="-128"/>
                <a:ea typeface="Arial Unicode MS" panose="020B0604020202020204" pitchFamily="34" charset="-128"/>
                <a:cs typeface="+mj-cs"/>
              </a:rPr>
              <a:t>יעה</a:t>
            </a:r>
            <a:endParaRPr lang="en-US" sz="1800" dirty="0">
              <a:latin typeface="Arial Unicode MS" panose="020B0604020202020204" pitchFamily="34" charset="-128"/>
              <a:ea typeface="Arial Unicode MS" panose="020B0604020202020204" pitchFamily="34" charset="-128"/>
              <a:cs typeface="+mj-cs"/>
            </a:endParaRPr>
          </a:p>
          <a:p>
            <a:pPr marL="68580" indent="0">
              <a:buNone/>
            </a:pPr>
            <a:r>
              <a:rPr lang="he-IL" sz="1800" dirty="0">
                <a:latin typeface="Arial Unicode MS" panose="020B0604020202020204" pitchFamily="34" charset="-128"/>
                <a:ea typeface="Arial Unicode MS" panose="020B0604020202020204" pitchFamily="34" charset="-128"/>
                <a:cs typeface="+mj-cs"/>
              </a:rPr>
              <a:t>מדפים 			</a:t>
            </a:r>
            <a:r>
              <a:rPr lang="he-IL" sz="1800" dirty="0" smtClean="0">
                <a:latin typeface="Arial Unicode MS" panose="020B0604020202020204" pitchFamily="34" charset="-128"/>
                <a:ea typeface="Arial Unicode MS" panose="020B0604020202020204" pitchFamily="34" charset="-128"/>
                <a:cs typeface="+mj-cs"/>
              </a:rPr>
              <a:t>פח </a:t>
            </a:r>
            <a:r>
              <a:rPr lang="he-IL" sz="1800" dirty="0">
                <a:latin typeface="Arial Unicode MS" panose="020B0604020202020204" pitchFamily="34" charset="-128"/>
                <a:ea typeface="Arial Unicode MS" panose="020B0604020202020204" pitchFamily="34" charset="-128"/>
                <a:cs typeface="+mj-cs"/>
              </a:rPr>
              <a:t>אשפה</a:t>
            </a:r>
            <a:endParaRPr lang="en-US" sz="1800" dirty="0">
              <a:latin typeface="Arial Unicode MS" panose="020B0604020202020204" pitchFamily="34" charset="-128"/>
              <a:ea typeface="Arial Unicode MS" panose="020B0604020202020204" pitchFamily="34" charset="-128"/>
              <a:cs typeface="+mj-cs"/>
            </a:endParaRPr>
          </a:p>
          <a:p>
            <a:pPr marL="68580" indent="0">
              <a:buNone/>
            </a:pPr>
            <a:r>
              <a:rPr lang="he-IL" sz="1800" dirty="0">
                <a:latin typeface="Arial Unicode MS" panose="020B0604020202020204" pitchFamily="34" charset="-128"/>
                <a:ea typeface="Arial Unicode MS" panose="020B0604020202020204" pitchFamily="34" charset="-128"/>
                <a:cs typeface="+mj-cs"/>
              </a:rPr>
              <a:t>מקרר 			</a:t>
            </a:r>
            <a:r>
              <a:rPr lang="he-IL" sz="1800" dirty="0" smtClean="0">
                <a:latin typeface="Arial Unicode MS" panose="020B0604020202020204" pitchFamily="34" charset="-128"/>
                <a:ea typeface="Arial Unicode MS" panose="020B0604020202020204" pitchFamily="34" charset="-128"/>
                <a:cs typeface="+mj-cs"/>
              </a:rPr>
              <a:t>מברשת </a:t>
            </a:r>
            <a:r>
              <a:rPr lang="he-IL" sz="1800" dirty="0">
                <a:latin typeface="Arial Unicode MS" panose="020B0604020202020204" pitchFamily="34" charset="-128"/>
                <a:ea typeface="Arial Unicode MS" panose="020B0604020202020204" pitchFamily="34" charset="-128"/>
                <a:cs typeface="+mj-cs"/>
              </a:rPr>
              <a:t>לשירותים</a:t>
            </a:r>
            <a:endParaRPr lang="en-US" sz="1800" dirty="0">
              <a:latin typeface="Arial Unicode MS" panose="020B0604020202020204" pitchFamily="34" charset="-128"/>
              <a:ea typeface="Arial Unicode MS" panose="020B0604020202020204" pitchFamily="34" charset="-128"/>
              <a:cs typeface="+mj-cs"/>
            </a:endParaRPr>
          </a:p>
          <a:p>
            <a:pPr marL="68580" indent="0">
              <a:buNone/>
            </a:pPr>
            <a:r>
              <a:rPr lang="he-IL" sz="1800" dirty="0" smtClean="0">
                <a:latin typeface="Arial Unicode MS" panose="020B0604020202020204" pitchFamily="34" charset="-128"/>
                <a:ea typeface="Arial Unicode MS" panose="020B0604020202020204" pitchFamily="34" charset="-128"/>
                <a:cs typeface="+mj-cs"/>
              </a:rPr>
              <a:t>כיריים</a:t>
            </a:r>
            <a:r>
              <a:rPr lang="he-IL" sz="1800" dirty="0">
                <a:latin typeface="Arial Unicode MS" panose="020B0604020202020204" pitchFamily="34" charset="-128"/>
                <a:ea typeface="Arial Unicode MS" panose="020B0604020202020204" pitchFamily="34" charset="-128"/>
                <a:cs typeface="+mj-cs"/>
              </a:rPr>
              <a:t>			דלי שטיפה</a:t>
            </a:r>
            <a:endParaRPr lang="en-US" sz="1800" dirty="0">
              <a:latin typeface="Arial Unicode MS" panose="020B0604020202020204" pitchFamily="34" charset="-128"/>
              <a:ea typeface="Arial Unicode MS" panose="020B0604020202020204" pitchFamily="34" charset="-128"/>
              <a:cs typeface="+mj-cs"/>
            </a:endParaRPr>
          </a:p>
          <a:p>
            <a:pPr marL="68580" indent="0">
              <a:buNone/>
            </a:pPr>
            <a:r>
              <a:rPr lang="he-IL" sz="1800" dirty="0">
                <a:latin typeface="Arial Unicode MS" panose="020B0604020202020204" pitchFamily="34" charset="-128"/>
                <a:ea typeface="Arial Unicode MS" panose="020B0604020202020204" pitchFamily="34" charset="-128"/>
                <a:cs typeface="+mj-cs"/>
              </a:rPr>
              <a:t>מזוזה	</a:t>
            </a:r>
            <a:r>
              <a:rPr lang="he-IL" sz="1800" dirty="0" smtClean="0">
                <a:latin typeface="Arial Unicode MS" panose="020B0604020202020204" pitchFamily="34" charset="-128"/>
                <a:ea typeface="Arial Unicode MS" panose="020B0604020202020204" pitchFamily="34" charset="-128"/>
                <a:cs typeface="+mj-cs"/>
              </a:rPr>
              <a:t>                             אינטרנט אלחוטי</a:t>
            </a:r>
          </a:p>
          <a:p>
            <a:pPr marL="68580" indent="0">
              <a:buNone/>
            </a:pPr>
            <a:r>
              <a:rPr lang="he-IL" sz="1800" dirty="0">
                <a:latin typeface="Arial Unicode MS" panose="020B0604020202020204" pitchFamily="34" charset="-128"/>
                <a:ea typeface="Arial Unicode MS" panose="020B0604020202020204" pitchFamily="34" charset="-128"/>
                <a:cs typeface="+mj-cs"/>
              </a:rPr>
              <a:t>			</a:t>
            </a:r>
            <a:endParaRPr lang="en-US" sz="1800" dirty="0">
              <a:latin typeface="Arial Unicode MS" panose="020B0604020202020204" pitchFamily="34" charset="-128"/>
              <a:ea typeface="Arial Unicode MS" panose="020B0604020202020204" pitchFamily="34" charset="-128"/>
              <a:cs typeface="+mj-cs"/>
            </a:endParaRPr>
          </a:p>
          <a:p>
            <a:pPr marL="68580" indent="0">
              <a:buNone/>
            </a:pPr>
            <a:r>
              <a:rPr lang="he-IL" sz="1800" dirty="0">
                <a:latin typeface="Arial Unicode MS" panose="020B0604020202020204" pitchFamily="34" charset="-128"/>
                <a:ea typeface="Arial Unicode MS" panose="020B0604020202020204" pitchFamily="34" charset="-128"/>
                <a:cs typeface="+mj-cs"/>
              </a:rPr>
              <a:t>*הציוד יינתן בתחילת השנה בלבד.</a:t>
            </a:r>
          </a:p>
          <a:p>
            <a:pPr marL="68580" indent="0">
              <a:buNone/>
            </a:pPr>
            <a:endParaRPr lang="he-IL" sz="1800" dirty="0">
              <a:latin typeface="Arial Unicode MS" panose="020B0604020202020204" pitchFamily="34" charset="-128"/>
              <a:ea typeface="Arial Unicode MS" panose="020B0604020202020204" pitchFamily="34" charset="-128"/>
              <a:cs typeface="+mj-cs"/>
            </a:endParaRPr>
          </a:p>
        </p:txBody>
      </p:sp>
      <p:sp>
        <p:nvSpPr>
          <p:cNvPr id="8" name="מלבן 7"/>
          <p:cNvSpPr/>
          <p:nvPr/>
        </p:nvSpPr>
        <p:spPr>
          <a:xfrm>
            <a:off x="3115291" y="8780503"/>
            <a:ext cx="309701" cy="369332"/>
          </a:xfrm>
          <a:prstGeom prst="rect">
            <a:avLst/>
          </a:prstGeom>
        </p:spPr>
        <p:txBody>
          <a:bodyPr wrap="none">
            <a:spAutoFit/>
          </a:bodyPr>
          <a:lstStyle/>
          <a:p>
            <a:pPr algn="ctr"/>
            <a:fld id="{70244715-99B2-4F87-BD24-6AF6196086E8}" type="slidenum">
              <a:rPr lang="he-IL"/>
              <a:pPr algn="ctr"/>
              <a:t>11</a:t>
            </a:fld>
            <a:endParaRPr lang="he-IL" dirty="0"/>
          </a:p>
        </p:txBody>
      </p:sp>
      <p:sp>
        <p:nvSpPr>
          <p:cNvPr id="9" name="מלבן 8"/>
          <p:cNvSpPr/>
          <p:nvPr/>
        </p:nvSpPr>
        <p:spPr>
          <a:xfrm>
            <a:off x="3484985" y="107507"/>
            <a:ext cx="2592288" cy="646331"/>
          </a:xfrm>
          <a:prstGeom prst="rect">
            <a:avLst/>
          </a:prstGeom>
        </p:spPr>
        <p:txBody>
          <a:bodyPr wrap="square">
            <a:spAutoFit/>
          </a:bodyPr>
          <a:lstStyle/>
          <a:p>
            <a:r>
              <a:rPr lang="he-IL" sz="3600" dirty="0" smtClean="0"/>
              <a:t>סוגי המעונות</a:t>
            </a:r>
            <a:endParaRPr lang="he-IL" sz="3600"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81856" y="827586"/>
            <a:ext cx="6192688" cy="813212"/>
          </a:xfrm>
        </p:spPr>
        <p:txBody>
          <a:bodyPr>
            <a:normAutofit/>
          </a:bodyPr>
          <a:lstStyle/>
          <a:p>
            <a:pPr algn="ctr"/>
            <a:r>
              <a:rPr lang="he-IL" sz="3600" dirty="0" smtClean="0"/>
              <a:t>תחזוקת דירה במעונות</a:t>
            </a:r>
            <a:endParaRPr lang="he-IL" sz="3600" dirty="0"/>
          </a:p>
        </p:txBody>
      </p:sp>
      <p:sp>
        <p:nvSpPr>
          <p:cNvPr id="3" name="מציין מיקום תוכן 2"/>
          <p:cNvSpPr>
            <a:spLocks noGrp="1"/>
          </p:cNvSpPr>
          <p:nvPr>
            <p:ph idx="1"/>
          </p:nvPr>
        </p:nvSpPr>
        <p:spPr>
          <a:xfrm>
            <a:off x="209848" y="1619672"/>
            <a:ext cx="6336704" cy="5578253"/>
          </a:xfrm>
        </p:spPr>
        <p:txBody>
          <a:bodyPr>
            <a:noAutofit/>
          </a:bodyPr>
          <a:lstStyle/>
          <a:p>
            <a:pPr marL="0" indent="0">
              <a:lnSpc>
                <a:spcPct val="120000"/>
              </a:lnSpc>
              <a:spcBef>
                <a:spcPts val="0"/>
              </a:spcBef>
              <a:buNone/>
            </a:pPr>
            <a:r>
              <a:rPr lang="he-IL" sz="1800" dirty="0" smtClean="0">
                <a:latin typeface="Arial Unicode MS" panose="020B0604020202020204" pitchFamily="34" charset="-128"/>
                <a:ea typeface="Arial Unicode MS" panose="020B0604020202020204" pitchFamily="34" charset="-128"/>
                <a:cs typeface="+mj-cs"/>
              </a:rPr>
              <a:t>חובתו של דייר לדווח למשרד על כל תקלה, בלאי או חוסר, בו הוא נתקל בעת כניסתו לדירתו החדשה ובמשך תקופת מגוריו בה. </a:t>
            </a:r>
          </a:p>
          <a:p>
            <a:pPr marL="0" indent="0">
              <a:lnSpc>
                <a:spcPct val="120000"/>
              </a:lnSpc>
              <a:spcBef>
                <a:spcPts val="0"/>
              </a:spcBef>
              <a:buNone/>
            </a:pPr>
            <a:r>
              <a:rPr lang="he-IL" sz="1800" dirty="0" smtClean="0">
                <a:latin typeface="Arial Unicode MS" panose="020B0604020202020204" pitchFamily="34" charset="-128"/>
                <a:ea typeface="Arial Unicode MS" panose="020B0604020202020204" pitchFamily="34" charset="-128"/>
                <a:cs typeface="+mj-cs"/>
              </a:rPr>
              <a:t>דיירים שלא יעשו כך יחויבו בגין הנזק/החוסר. </a:t>
            </a:r>
            <a:endParaRPr lang="en-US" sz="1800" dirty="0" smtClean="0">
              <a:latin typeface="Arial Unicode MS" panose="020B0604020202020204" pitchFamily="34" charset="-128"/>
              <a:ea typeface="Arial Unicode MS" panose="020B0604020202020204" pitchFamily="34" charset="-128"/>
              <a:cs typeface="+mj-cs"/>
            </a:endParaRPr>
          </a:p>
          <a:p>
            <a:pPr marL="0" indent="0">
              <a:lnSpc>
                <a:spcPct val="120000"/>
              </a:lnSpc>
              <a:spcBef>
                <a:spcPts val="0"/>
              </a:spcBef>
              <a:buNone/>
            </a:pPr>
            <a:r>
              <a:rPr lang="he-IL" sz="1800" dirty="0" smtClean="0">
                <a:latin typeface="Arial Unicode MS" panose="020B0604020202020204" pitchFamily="34" charset="-128"/>
                <a:ea typeface="Arial Unicode MS" panose="020B0604020202020204" pitchFamily="34" charset="-128"/>
                <a:cs typeface="+mj-cs"/>
              </a:rPr>
              <a:t>כמו כן, יחויבו הדיירים על נזקים שנעשו במתכוון, עקב אי מילוי ההוראות או עקב רשלנות.</a:t>
            </a:r>
            <a:endParaRPr lang="en-US" sz="1800" dirty="0" smtClean="0">
              <a:latin typeface="Arial Unicode MS" panose="020B0604020202020204" pitchFamily="34" charset="-128"/>
              <a:ea typeface="Arial Unicode MS" panose="020B0604020202020204" pitchFamily="34" charset="-128"/>
              <a:cs typeface="+mj-cs"/>
            </a:endParaRPr>
          </a:p>
          <a:p>
            <a:pPr marL="0" indent="0">
              <a:lnSpc>
                <a:spcPct val="120000"/>
              </a:lnSpc>
              <a:spcBef>
                <a:spcPts val="0"/>
              </a:spcBef>
              <a:buNone/>
            </a:pPr>
            <a:r>
              <a:rPr lang="he-IL" sz="1800" dirty="0" smtClean="0">
                <a:solidFill>
                  <a:srgbClr val="C00000"/>
                </a:solidFill>
                <a:latin typeface="Arial Unicode MS" panose="020B0604020202020204" pitchFamily="34" charset="-128"/>
                <a:ea typeface="Arial Unicode MS" panose="020B0604020202020204" pitchFamily="34" charset="-128"/>
                <a:cs typeface="+mj-cs"/>
              </a:rPr>
              <a:t>הודעה על תקלה-</a:t>
            </a:r>
          </a:p>
          <a:p>
            <a:pPr marL="0" indent="0">
              <a:lnSpc>
                <a:spcPct val="120000"/>
              </a:lnSpc>
              <a:spcBef>
                <a:spcPts val="0"/>
              </a:spcBef>
              <a:buNone/>
            </a:pPr>
            <a:r>
              <a:rPr lang="he-IL" sz="1800" dirty="0" smtClean="0">
                <a:latin typeface="Arial Unicode MS" panose="020B0604020202020204" pitchFamily="34" charset="-128"/>
                <a:ea typeface="Arial Unicode MS" panose="020B0604020202020204" pitchFamily="34" charset="-128"/>
                <a:cs typeface="+mj-cs"/>
              </a:rPr>
              <a:t>יש למלא באופן מקוון באתר האינטרנט של המעונות או </a:t>
            </a:r>
            <a:r>
              <a:rPr lang="he-IL" sz="1800" b="1" u="sng" dirty="0" smtClean="0">
                <a:solidFill>
                  <a:srgbClr val="C00000"/>
                </a:solidFill>
                <a:latin typeface="Arial Unicode MS" panose="020B0604020202020204" pitchFamily="34" charset="-128"/>
                <a:ea typeface="Arial Unicode MS" panose="020B0604020202020204" pitchFamily="34" charset="-128"/>
                <a:cs typeface="+mj-cs"/>
                <a:hlinkClick r:id="rId2"/>
              </a:rPr>
              <a:t>ללחוץ כאן</a:t>
            </a:r>
            <a:r>
              <a:rPr lang="he-IL" sz="1800" dirty="0" smtClean="0">
                <a:latin typeface="Arial Unicode MS" panose="020B0604020202020204" pitchFamily="34" charset="-128"/>
                <a:ea typeface="Arial Unicode MS" panose="020B0604020202020204" pitchFamily="34" charset="-128"/>
                <a:cs typeface="+mj-cs"/>
              </a:rPr>
              <a:t>.</a:t>
            </a:r>
            <a:endParaRPr lang="en-US" sz="1800" dirty="0" smtClean="0">
              <a:latin typeface="Arial Unicode MS" panose="020B0604020202020204" pitchFamily="34" charset="-128"/>
              <a:ea typeface="Arial Unicode MS" panose="020B0604020202020204" pitchFamily="34" charset="-128"/>
              <a:cs typeface="+mj-cs"/>
            </a:endParaRPr>
          </a:p>
          <a:p>
            <a:pPr marL="0" indent="0">
              <a:lnSpc>
                <a:spcPct val="120000"/>
              </a:lnSpc>
              <a:spcBef>
                <a:spcPts val="0"/>
              </a:spcBef>
              <a:buNone/>
            </a:pPr>
            <a:r>
              <a:rPr lang="he-IL" sz="1800" dirty="0" smtClean="0">
                <a:solidFill>
                  <a:srgbClr val="C00000"/>
                </a:solidFill>
                <a:latin typeface="Arial Unicode MS" panose="020B0604020202020204" pitchFamily="34" charset="-128"/>
                <a:ea typeface="Arial Unicode MS" panose="020B0604020202020204" pitchFamily="34" charset="-128"/>
                <a:cs typeface="+mj-cs"/>
              </a:rPr>
              <a:t>מפתחות</a:t>
            </a:r>
            <a:r>
              <a:rPr lang="he-IL" sz="1800" b="1" dirty="0" smtClean="0">
                <a:solidFill>
                  <a:srgbClr val="C00000"/>
                </a:solidFill>
                <a:latin typeface="Arial Unicode MS" panose="020B0604020202020204" pitchFamily="34" charset="-128"/>
                <a:ea typeface="Arial Unicode MS" panose="020B0604020202020204" pitchFamily="34" charset="-128"/>
                <a:cs typeface="+mj-cs"/>
              </a:rPr>
              <a:t> –</a:t>
            </a:r>
            <a:r>
              <a:rPr lang="he-IL" sz="1800" dirty="0" smtClean="0">
                <a:solidFill>
                  <a:srgbClr val="C00000"/>
                </a:solidFill>
                <a:latin typeface="Arial Unicode MS" panose="020B0604020202020204" pitchFamily="34" charset="-128"/>
                <a:ea typeface="Arial Unicode MS" panose="020B0604020202020204" pitchFamily="34" charset="-128"/>
                <a:cs typeface="+mj-cs"/>
              </a:rPr>
              <a:t> </a:t>
            </a:r>
          </a:p>
          <a:p>
            <a:pPr marL="0" indent="0">
              <a:lnSpc>
                <a:spcPct val="120000"/>
              </a:lnSpc>
              <a:spcBef>
                <a:spcPts val="0"/>
              </a:spcBef>
              <a:buNone/>
            </a:pPr>
            <a:r>
              <a:rPr lang="he-IL" sz="1800" dirty="0" smtClean="0">
                <a:latin typeface="Arial Unicode MS" panose="020B0604020202020204" pitchFamily="34" charset="-128"/>
                <a:ea typeface="Arial Unicode MS" panose="020B0604020202020204" pitchFamily="34" charset="-128"/>
                <a:cs typeface="+mj-cs"/>
              </a:rPr>
              <a:t>כל דייר מקבל זוג מפתחות + מחזיק + מפתח לתיבת הדואר, אותם עליו להחזיר עם עזיבתו. במקרה של אובדן יודיע על כך הדייר למשרד המעונות אשר ימציא לו מפתחות חלופיים ויחייב את חשבונו בעלות השכפול והמחזיק בסך 50 ש"ח. </a:t>
            </a:r>
            <a:endParaRPr lang="en-US" sz="1800" dirty="0" smtClean="0">
              <a:latin typeface="Arial Unicode MS" panose="020B0604020202020204" pitchFamily="34" charset="-128"/>
              <a:ea typeface="Arial Unicode MS" panose="020B0604020202020204" pitchFamily="34" charset="-128"/>
              <a:cs typeface="+mj-cs"/>
            </a:endParaRPr>
          </a:p>
          <a:p>
            <a:pPr marL="0" indent="0">
              <a:lnSpc>
                <a:spcPct val="120000"/>
              </a:lnSpc>
              <a:spcBef>
                <a:spcPts val="0"/>
              </a:spcBef>
              <a:buNone/>
            </a:pPr>
            <a:r>
              <a:rPr lang="he-IL" sz="1800" dirty="0" smtClean="0">
                <a:solidFill>
                  <a:srgbClr val="C00000"/>
                </a:solidFill>
                <a:latin typeface="Arial Unicode MS" panose="020B0604020202020204" pitchFamily="34" charset="-128"/>
                <a:ea typeface="Arial Unicode MS" panose="020B0604020202020204" pitchFamily="34" charset="-128"/>
                <a:cs typeface="+mj-cs"/>
              </a:rPr>
              <a:t>פתיחת דלתות – </a:t>
            </a:r>
          </a:p>
          <a:p>
            <a:pPr marL="0" indent="0">
              <a:lnSpc>
                <a:spcPct val="120000"/>
              </a:lnSpc>
              <a:spcBef>
                <a:spcPts val="0"/>
              </a:spcBef>
              <a:buNone/>
            </a:pPr>
            <a:r>
              <a:rPr lang="he-IL" sz="1800" dirty="0" smtClean="0">
                <a:latin typeface="Arial Unicode MS" panose="020B0604020202020204" pitchFamily="34" charset="-128"/>
                <a:ea typeface="Arial Unicode MS" panose="020B0604020202020204" pitchFamily="34" charset="-128"/>
                <a:cs typeface="+mj-cs"/>
              </a:rPr>
              <a:t>פתיחת דלתות בחדרי המעונות בהתאם לבקשת דייר ששכח את מפתחות תעשה כדלקמן: בשעות הפעילות של המשרד דהיינו      17:00 – 08:00 ללא תשלום ע"י עובדי אחזקה.</a:t>
            </a:r>
            <a:br>
              <a:rPr lang="he-IL" sz="1800" dirty="0" smtClean="0">
                <a:latin typeface="Arial Unicode MS" panose="020B0604020202020204" pitchFamily="34" charset="-128"/>
                <a:ea typeface="Arial Unicode MS" panose="020B0604020202020204" pitchFamily="34" charset="-128"/>
                <a:cs typeface="+mj-cs"/>
              </a:rPr>
            </a:br>
            <a:r>
              <a:rPr lang="he-IL" sz="1800" dirty="0" smtClean="0">
                <a:latin typeface="Arial Unicode MS" panose="020B0604020202020204" pitchFamily="34" charset="-128"/>
                <a:ea typeface="Arial Unicode MS" panose="020B0604020202020204" pitchFamily="34" charset="-128"/>
                <a:cs typeface="+mj-cs"/>
              </a:rPr>
              <a:t>בין השעות 24:00 – 17:00 יפתח את הדלת כונן המעונות ויחתים את האורח על התחייבות </a:t>
            </a:r>
            <a:r>
              <a:rPr lang="he-IL" sz="1800" b="1" u="sng" dirty="0" smtClean="0">
                <a:latin typeface="Arial Unicode MS" panose="020B0604020202020204" pitchFamily="34" charset="-128"/>
                <a:ea typeface="Arial Unicode MS" panose="020B0604020202020204" pitchFamily="34" charset="-128"/>
                <a:cs typeface="+mj-cs"/>
              </a:rPr>
              <a:t>לתשלום בגובה של 25 ₪ </a:t>
            </a:r>
            <a:r>
              <a:rPr lang="he-IL" sz="1800" dirty="0" smtClean="0">
                <a:latin typeface="Arial Unicode MS" panose="020B0604020202020204" pitchFamily="34" charset="-128"/>
                <a:ea typeface="Arial Unicode MS" panose="020B0604020202020204" pitchFamily="34" charset="-128"/>
                <a:cs typeface="+mj-cs"/>
              </a:rPr>
              <a:t>שתגבה ממנו באמצעות הוראת הקבע. לאחר השעה 24:00 ועד השעה 08:00 בבוקר למחרת ישלם הדייר בגין פתיחת דלת חדרו/דירתו </a:t>
            </a:r>
            <a:r>
              <a:rPr lang="he-IL" sz="1800" b="1" u="sng" dirty="0" smtClean="0">
                <a:latin typeface="Arial Unicode MS" panose="020B0604020202020204" pitchFamily="34" charset="-128"/>
                <a:ea typeface="Arial Unicode MS" panose="020B0604020202020204" pitchFamily="34" charset="-128"/>
                <a:cs typeface="+mj-cs"/>
              </a:rPr>
              <a:t>50 ₪</a:t>
            </a:r>
            <a:r>
              <a:rPr lang="he-IL" sz="1800" dirty="0" smtClean="0">
                <a:latin typeface="Arial Unicode MS" panose="020B0604020202020204" pitchFamily="34" charset="-128"/>
                <a:ea typeface="Arial Unicode MS" panose="020B0604020202020204" pitchFamily="34" charset="-128"/>
                <a:cs typeface="+mj-cs"/>
              </a:rPr>
              <a:t> </a:t>
            </a:r>
          </a:p>
          <a:p>
            <a:pPr marL="0" indent="0" algn="ctr">
              <a:lnSpc>
                <a:spcPct val="120000"/>
              </a:lnSpc>
              <a:spcBef>
                <a:spcPts val="0"/>
              </a:spcBef>
              <a:buNone/>
            </a:pPr>
            <a:r>
              <a:rPr lang="he-IL" sz="1800" dirty="0" smtClean="0">
                <a:solidFill>
                  <a:srgbClr val="C00000"/>
                </a:solidFill>
                <a:latin typeface="Arial Unicode MS" panose="020B0604020202020204" pitchFamily="34" charset="-128"/>
                <a:ea typeface="Arial Unicode MS" panose="020B0604020202020204" pitchFamily="34" charset="-128"/>
                <a:cs typeface="+mj-cs"/>
              </a:rPr>
              <a:t>חל איסור מוחלט לשכפל מפתחות במקום אחר.</a:t>
            </a:r>
            <a:endParaRPr lang="he-IL" sz="1800" dirty="0">
              <a:solidFill>
                <a:srgbClr val="C00000"/>
              </a:solidFill>
              <a:latin typeface="Arial Unicode MS" panose="020B0604020202020204" pitchFamily="34" charset="-128"/>
              <a:ea typeface="Arial Unicode MS" panose="020B0604020202020204" pitchFamily="34" charset="-128"/>
              <a:cs typeface="+mj-cs"/>
            </a:endParaRPr>
          </a:p>
        </p:txBody>
      </p:sp>
      <p:sp>
        <p:nvSpPr>
          <p:cNvPr id="8" name="מלבן 7"/>
          <p:cNvSpPr/>
          <p:nvPr/>
        </p:nvSpPr>
        <p:spPr>
          <a:xfrm>
            <a:off x="3160831" y="8774668"/>
            <a:ext cx="434735" cy="369332"/>
          </a:xfrm>
          <a:prstGeom prst="rect">
            <a:avLst/>
          </a:prstGeom>
        </p:spPr>
        <p:txBody>
          <a:bodyPr wrap="none">
            <a:spAutoFit/>
          </a:bodyPr>
          <a:lstStyle/>
          <a:p>
            <a:pPr algn="ctr"/>
            <a:fld id="{70244715-99B2-4F87-BD24-6AF6196086E8}" type="slidenum">
              <a:rPr lang="he-IL"/>
              <a:pPr algn="ctr"/>
              <a:t>12</a:t>
            </a:fld>
            <a:endParaRPr lang="he-IL" dirty="0"/>
          </a:p>
        </p:txBody>
      </p:sp>
      <p:sp>
        <p:nvSpPr>
          <p:cNvPr id="9" name="מלבן 8"/>
          <p:cNvSpPr/>
          <p:nvPr/>
        </p:nvSpPr>
        <p:spPr>
          <a:xfrm>
            <a:off x="3501008" y="25402"/>
            <a:ext cx="2592288" cy="646331"/>
          </a:xfrm>
          <a:prstGeom prst="rect">
            <a:avLst/>
          </a:prstGeom>
        </p:spPr>
        <p:txBody>
          <a:bodyPr wrap="square">
            <a:spAutoFit/>
          </a:bodyPr>
          <a:lstStyle/>
          <a:p>
            <a:pPr algn="ctr"/>
            <a:r>
              <a:rPr lang="he-IL" sz="3600" dirty="0" smtClean="0"/>
              <a:t>תחזוקה</a:t>
            </a:r>
            <a:endParaRPr lang="he-IL" sz="2800"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56951" y="899592"/>
            <a:ext cx="6242498" cy="7128792"/>
          </a:xfrm>
        </p:spPr>
        <p:txBody>
          <a:bodyPr>
            <a:noAutofit/>
          </a:bodyPr>
          <a:lstStyle/>
          <a:p>
            <a:pPr marL="68580" indent="0">
              <a:buNone/>
            </a:pP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צריכת חשמל – </a:t>
            </a:r>
            <a:endParaRPr lang="en-US"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הדייר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ימנע מבזבוז חשמל. הדיירים יחויבו בעלות צריכת החשמל על פי קריאת מונה בכל דירה (כל חודשיים).</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מיזוג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בכל דירה וחדר בקמפוס מותקן מזגן. אין להחזיק או להשתמש בתנורי חימום חשמליים שלא באישור מראש.</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ניקיון</a:t>
            </a:r>
            <a:r>
              <a:rPr lang="he-IL" sz="1600"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על הדיירים לדאוג לניקיון השטח הציבורי בדירה ולחדרם לפחות אחת לשבוע.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ביקורות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ניקיון יערכו לפרקים.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1600" u="sng"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דירה אשר תמצא </a:t>
            </a:r>
            <a:r>
              <a:rPr lang="he-IL" sz="1600" u="sng"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מלוכלכת, </a:t>
            </a:r>
            <a:r>
              <a:rPr lang="he-IL" sz="1600" u="sng"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כל דייריה יחויבו בקנס כספי.</a:t>
            </a:r>
            <a:endParaRPr lang="en-US"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טיפול במקרר –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חובה להפשיר את המקרר אחת לחודשיים. אין להשתמש במכשיר חד לניקוי הקרח שהצטבר!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מערכת המים –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הדייר ימנע מבזבוז מים. אין לשפוך שאריות אוכל לתוך הכיור.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מים חמים -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יכולת הקיבול של דודי המים מוגבלת ועל הדיירים להתחשב בחבריהם, ובשעות הלחץ בבוקר ובערב להשתדל לקצר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את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שהותם במקלחת.</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שונות -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אין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להניח על השולחנות ומשטחי ריהוט אחרים טוסטרים וכיו"ב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אשר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השימוש בהם גורם נזק לציפוי הפורמייקה/ העץ</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he-IL" sz="1600" b="1"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אין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להעביר כל ציוד </a:t>
            </a: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מדירה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לדירה או בין החדרים </a:t>
            </a:r>
            <a:endPar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ואין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להוציא כל ציוד </a:t>
            </a: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מכל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מתקן אחר</a:t>
            </a: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1600" u="sng"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בשום </a:t>
            </a:r>
            <a:r>
              <a:rPr lang="he-IL" sz="1600" u="sng"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מקרה לא יתקן/יטפל דייר בתקלות תחזוקה באופן עצמאי!!!</a:t>
            </a:r>
            <a:endParaRPr lang="en-US"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endPar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אין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לצייר ולקשקש על הקירות ועל הריהוט, לתקוע מסמרים בקירות או להשתמש בדבק לתליית תמונות וקישוטים אחרים</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ניתן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לעשות כך רק על גבי לוחות העץ שבחדרים.</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בביקורות שגרתיות שיערכו ע"י המשרד בדירות, ייבדקו נושאים אלו ואופן קיום ההוראות וההנחיות שלעיל. ביקורת בדירה שדייריה לא יקיימו את ההוראות הנ"ל יועברו לידיעת מנהלת המעונות ותהיה להם השפעה על ההחלטה בדבר הקבלה למגורים בשנה הבאה ועל המשך תקופת המגורים הנוכחית של דיירי אותה דירה.</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
            </a:r>
            <a:b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b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endParaRPr lang="he-IL" sz="1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3160831" y="8805903"/>
            <a:ext cx="434735" cy="369332"/>
          </a:xfrm>
          <a:prstGeom prst="rect">
            <a:avLst/>
          </a:prstGeom>
        </p:spPr>
        <p:txBody>
          <a:bodyPr wrap="none">
            <a:spAutoFit/>
          </a:bodyPr>
          <a:lstStyle/>
          <a:p>
            <a:pPr algn="ctr"/>
            <a:fld id="{70244715-99B2-4F87-BD24-6AF6196086E8}" type="slidenum">
              <a:rPr lang="he-IL"/>
              <a:pPr algn="ctr"/>
              <a:t>13</a:t>
            </a:fld>
            <a:endParaRPr lang="he-IL" dirty="0"/>
          </a:p>
        </p:txBody>
      </p:sp>
      <p:sp>
        <p:nvSpPr>
          <p:cNvPr id="9" name="מלבן 8"/>
          <p:cNvSpPr/>
          <p:nvPr/>
        </p:nvSpPr>
        <p:spPr>
          <a:xfrm>
            <a:off x="3485356" y="3"/>
            <a:ext cx="2592288" cy="646331"/>
          </a:xfrm>
          <a:prstGeom prst="rect">
            <a:avLst/>
          </a:prstGeom>
        </p:spPr>
        <p:txBody>
          <a:bodyPr wrap="square">
            <a:spAutoFit/>
          </a:bodyPr>
          <a:lstStyle/>
          <a:p>
            <a:pPr algn="ctr"/>
            <a:r>
              <a:rPr lang="he-IL" sz="3600" dirty="0" smtClean="0"/>
              <a:t>תחזוקה</a:t>
            </a:r>
            <a:endParaRPr lang="he-IL" sz="2800"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2521" y="1043608"/>
            <a:ext cx="6204662" cy="576064"/>
          </a:xfrm>
        </p:spPr>
        <p:txBody>
          <a:bodyPr>
            <a:noAutofit/>
          </a:bodyPr>
          <a:lstStyle/>
          <a:p>
            <a:pPr algn="ctr"/>
            <a:r>
              <a:rPr lang="he-IL" sz="3600" dirty="0" smtClean="0"/>
              <a:t>מתקנים לשירות הדיירים</a:t>
            </a:r>
            <a:endParaRPr lang="he-IL" sz="3600" dirty="0"/>
          </a:p>
        </p:txBody>
      </p:sp>
      <p:sp>
        <p:nvSpPr>
          <p:cNvPr id="3" name="מציין מיקום תוכן 2"/>
          <p:cNvSpPr>
            <a:spLocks noGrp="1"/>
          </p:cNvSpPr>
          <p:nvPr>
            <p:ph idx="1"/>
          </p:nvPr>
        </p:nvSpPr>
        <p:spPr>
          <a:xfrm>
            <a:off x="236500" y="1259632"/>
            <a:ext cx="6336704" cy="7416824"/>
          </a:xfrm>
        </p:spPr>
        <p:txBody>
          <a:bodyPr>
            <a:noAutofit/>
          </a:bodyPr>
          <a:lstStyle/>
          <a:p>
            <a:pPr marL="68580" indent="0">
              <a:buNone/>
            </a:pPr>
            <a:endPar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עמדת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מחשבים ומכונת צילום - </a:t>
            </a:r>
            <a:endParaRPr lang="en-US"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עמדת מחשבים ומכונת הצילום ממוקמים בלובי פדרמן בקומה 9. כמו כן ממוקמות כיתות בבניין פדרמן ובנין טליה. הפעלת מכונת הצילום באחריות מנהל התפעול האחראי לטיפול שוטף, מילוי דפים והשגחה על המכונות. שם האחראי ומספר הטלפון מופיעים בעמדת מכונת הצילום. </a:t>
            </a:r>
            <a:endPar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מכונות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שתייה, חטיפים - </a:t>
            </a:r>
            <a:endParaRPr lang="en-US"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המכונות מוצבות בלובי פדרמן בקומה 9.</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בכל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תקלה שהיא יש לפנות לטלפון המופיע במדבקה המודבקת על המכונה.</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בית כנסת - </a:t>
            </a:r>
            <a:endParaRPr lang="en-US"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בית הכנסת "ישראל הצעיר" ממוקם במבנה "פדרמן" בגוש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5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(קומה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2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במעלית). בית הכנסת פתוח לתפילה בימי השבוע, בשבתות וחגים.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לפרטים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נא לפנות למנהל תפעול המעונות או למשרד המעונות</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68580" indent="0">
              <a:buNone/>
            </a:pP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מכולות אשפה - </a:t>
            </a:r>
            <a:endParaRPr lang="en-US"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"פדרמן" –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פחי אשפה ממוקמים בקומות הבאות:2,4,6,7,9,11</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"טליה" - פחי אשפה ממוקמים ברחבי הבניינים.</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2 מכולות אשפה נוספות בצד המזרחי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מכולה לאיסוף בקבוקים למחזור ממוקמת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בטיילת המעונות.</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חדרי מחשבים - </a:t>
            </a:r>
            <a:endParaRPr lang="en-US"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b="1" dirty="0">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 גוש 1 , קומה תחתונה (קומה 6). לובי פדרמן, קומה 9.</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b="1" dirty="0">
                <a:latin typeface="Arial Unicode MS" panose="020B0604020202020204" pitchFamily="34" charset="-128"/>
                <a:ea typeface="Arial Unicode MS" panose="020B0604020202020204" pitchFamily="34" charset="-128"/>
                <a:cs typeface="Arial Unicode MS" panose="020B0604020202020204" pitchFamily="34" charset="-128"/>
              </a:rPr>
              <a:t>"טליה"</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  רחוב חרוב , גוש 800 (כולל טלוויזיה ותמי בר). רחוב אלה, גוש 100 , קומה 2 (מיועד לנכים). רחוב גומא, גוש 300.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שעות פעילות חדרי המחשבים : 24:30 – 8:00</a:t>
            </a:r>
            <a:r>
              <a:rPr lang="he-IL" sz="1600" b="1"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במהלך תקופת הבחינות תישקל פתיחה ל 24 שעות ביממה של חדרי מחשבים.</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1600" u="sng"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הפעילות בחדרי המחשבים באחריות הדיירים.</a:t>
            </a:r>
            <a:endParaRPr lang="en-US" sz="1600" u="sng"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endParaRPr lang="he-IL" sz="15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3187483" y="8780503"/>
            <a:ext cx="434735" cy="369332"/>
          </a:xfrm>
          <a:prstGeom prst="rect">
            <a:avLst/>
          </a:prstGeom>
        </p:spPr>
        <p:txBody>
          <a:bodyPr wrap="none">
            <a:spAutoFit/>
          </a:bodyPr>
          <a:lstStyle/>
          <a:p>
            <a:pPr algn="ctr"/>
            <a:fld id="{70244715-99B2-4F87-BD24-6AF6196086E8}" type="slidenum">
              <a:rPr lang="he-IL"/>
              <a:pPr algn="ctr"/>
              <a:t>14</a:t>
            </a:fld>
            <a:endParaRPr lang="he-IL" dirty="0"/>
          </a:p>
        </p:txBody>
      </p:sp>
      <p:sp>
        <p:nvSpPr>
          <p:cNvPr id="18" name="מלבן 17"/>
          <p:cNvSpPr/>
          <p:nvPr/>
        </p:nvSpPr>
        <p:spPr>
          <a:xfrm>
            <a:off x="3518892" y="107507"/>
            <a:ext cx="2592288" cy="646331"/>
          </a:xfrm>
          <a:prstGeom prst="rect">
            <a:avLst/>
          </a:prstGeom>
        </p:spPr>
        <p:txBody>
          <a:bodyPr wrap="square">
            <a:spAutoFit/>
          </a:bodyPr>
          <a:lstStyle/>
          <a:p>
            <a:pPr algn="ctr"/>
            <a:r>
              <a:rPr lang="he-IL" sz="3600" dirty="0" smtClean="0"/>
              <a:t>רווחה</a:t>
            </a:r>
            <a:endParaRPr lang="he-IL" sz="3600"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48680" y="899592"/>
            <a:ext cx="6048672" cy="8064896"/>
          </a:xfrm>
        </p:spPr>
        <p:txBody>
          <a:bodyPr>
            <a:noAutofit/>
          </a:bodyPr>
          <a:lstStyle/>
          <a:p>
            <a:pPr marL="68580" indent="0">
              <a:buNone/>
            </a:pPr>
            <a:r>
              <a:rPr lang="he-IL" sz="15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אינטרנט  אלחוטי–    </a:t>
            </a:r>
            <a:r>
              <a:rPr lang="he-IL" sz="15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5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שרותי האינטרנט ניתנים לדיירי המעונות ללא תשלום באמצעות חברת הוט.</a:t>
            </a:r>
          </a:p>
          <a:p>
            <a:pPr marL="68580" indent="0">
              <a:buNone/>
            </a:pPr>
            <a:r>
              <a:rPr lang="he-IL" sz="1500"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במעונות פועלת רשת אינטרנט אלחוטית באמצעות סיבים אופטיים אלחוטית של חברת הוט.</a:t>
            </a:r>
          </a:p>
          <a:p>
            <a:pPr marL="68580" indent="0">
              <a:buNone/>
            </a:pPr>
            <a:r>
              <a:rPr lang="he-IL" sz="1500" dirty="0" smtClean="0">
                <a:solidFill>
                  <a:schemeClr val="accent1">
                    <a:lumMod val="75000"/>
                  </a:schemeClr>
                </a:solidFill>
                <a:latin typeface="Arial Unicode MS" panose="020B0604020202020204" pitchFamily="34" charset="-128"/>
                <a:ea typeface="Arial Unicode MS" panose="020B0604020202020204"/>
                <a:cs typeface="Arial Unicode MS" panose="020B0604020202020204" pitchFamily="34" charset="-128"/>
              </a:rPr>
              <a:t>להלן פרטי חיבור לרשת האינטרנט: </a:t>
            </a:r>
          </a:p>
          <a:p>
            <a:pPr marL="68580" indent="0">
              <a:buNone/>
            </a:pPr>
            <a:r>
              <a:rPr lang="he-IL" sz="1500" dirty="0" smtClean="0">
                <a:solidFill>
                  <a:schemeClr val="accent1">
                    <a:lumMod val="75000"/>
                  </a:schemeClr>
                </a:solidFill>
                <a:latin typeface="Arial Unicode MS" panose="020B0604020202020204" pitchFamily="34" charset="-128"/>
                <a:ea typeface="Arial Unicode MS" panose="020B0604020202020204"/>
                <a:cs typeface="Arial Unicode MS" panose="020B0604020202020204" pitchFamily="34" charset="-128"/>
              </a:rPr>
              <a:t>שם רשת: </a:t>
            </a:r>
            <a:r>
              <a:rPr lang="en-US" sz="1800" b="1" dirty="0">
                <a:solidFill>
                  <a:srgbClr val="FF0000"/>
                </a:solidFill>
                <a:latin typeface="+mj-lt"/>
                <a:ea typeface="Arial Unicode MS" panose="020B0604020202020204"/>
              </a:rPr>
              <a:t>HuDorm </a:t>
            </a:r>
            <a:r>
              <a:rPr lang="he-IL" sz="1800" b="1" dirty="0">
                <a:solidFill>
                  <a:srgbClr val="FF0000"/>
                </a:solidFill>
                <a:latin typeface="+mj-lt"/>
                <a:ea typeface="Arial Unicode MS" panose="020B0604020202020204"/>
              </a:rPr>
              <a:t>- ללא צורך </a:t>
            </a:r>
            <a:r>
              <a:rPr lang="he-IL" sz="1800" b="1" dirty="0" smtClean="0">
                <a:solidFill>
                  <a:srgbClr val="FF0000"/>
                </a:solidFill>
                <a:latin typeface="+mj-lt"/>
                <a:ea typeface="Arial Unicode MS" panose="020B0604020202020204"/>
              </a:rPr>
              <a:t>בסיסמא</a:t>
            </a:r>
          </a:p>
          <a:p>
            <a:pPr marL="68580" indent="0">
              <a:buNone/>
            </a:pPr>
            <a:r>
              <a:rPr lang="he-IL" sz="1500" dirty="0">
                <a:solidFill>
                  <a:schemeClr val="accent1">
                    <a:lumMod val="75000"/>
                  </a:schemeClr>
                </a:solidFill>
                <a:latin typeface="Arial Unicode MS" panose="020B0604020202020204" pitchFamily="34" charset="-128"/>
                <a:ea typeface="Arial Unicode MS" panose="020B0604020202020204"/>
                <a:cs typeface="Arial Unicode MS" panose="020B0604020202020204" pitchFamily="34" charset="-128"/>
              </a:rPr>
              <a:t>במקרה של תקלה, יש לפנות ישירות לשירות הטכני בחברת הוט </a:t>
            </a:r>
            <a:r>
              <a:rPr lang="he-IL" sz="1500" dirty="0" smtClean="0">
                <a:solidFill>
                  <a:schemeClr val="accent1">
                    <a:lumMod val="75000"/>
                  </a:schemeClr>
                </a:solidFill>
                <a:latin typeface="Arial Unicode MS" panose="020B0604020202020204" pitchFamily="34" charset="-128"/>
                <a:ea typeface="Arial Unicode MS" panose="020B0604020202020204"/>
                <a:cs typeface="Arial Unicode MS" panose="020B0604020202020204" pitchFamily="34" charset="-128"/>
              </a:rPr>
              <a:t>בטלפון:0772755303</a:t>
            </a:r>
          </a:p>
          <a:p>
            <a:pPr marL="68580" indent="0">
              <a:buNone/>
            </a:pPr>
            <a:r>
              <a:rPr lang="he-IL" sz="1500" dirty="0" smtClean="0">
                <a:solidFill>
                  <a:schemeClr val="accent1">
                    <a:lumMod val="75000"/>
                  </a:schemeClr>
                </a:solidFill>
                <a:latin typeface="Arial Unicode MS" panose="020B0604020202020204" pitchFamily="34" charset="-128"/>
                <a:ea typeface="Arial Unicode MS" panose="020B0604020202020204"/>
                <a:cs typeface="Arial Unicode MS" panose="020B0604020202020204" pitchFamily="34" charset="-128"/>
              </a:rPr>
              <a:t>נדרש להזדהות טלפונית באופן הבא:</a:t>
            </a:r>
          </a:p>
          <a:p>
            <a:pPr marL="68580" indent="0">
              <a:buNone/>
            </a:pPr>
            <a:r>
              <a:rPr lang="he-IL" sz="1500" dirty="0" smtClean="0">
                <a:solidFill>
                  <a:schemeClr val="accent1">
                    <a:lumMod val="75000"/>
                  </a:schemeClr>
                </a:solidFill>
                <a:latin typeface="Arial Unicode MS" panose="020B0604020202020204" pitchFamily="34" charset="-128"/>
                <a:ea typeface="Arial Unicode MS" panose="020B0604020202020204"/>
                <a:cs typeface="Arial Unicode MS" panose="020B0604020202020204" pitchFamily="34" charset="-128"/>
              </a:rPr>
              <a:t>מעונות אוניברסיטת חיפה, בניין מגורים+ מספר חדר</a:t>
            </a:r>
            <a:endParaRPr lang="he-IL" sz="1500" dirty="0">
              <a:solidFill>
                <a:schemeClr val="accent1">
                  <a:lumMod val="75000"/>
                </a:schemeClr>
              </a:solidFill>
              <a:latin typeface="Arial Unicode MS" panose="020B0604020202020204" pitchFamily="34" charset="-128"/>
              <a:ea typeface="Arial Unicode MS" panose="020B0604020202020204"/>
              <a:cs typeface="Arial Unicode MS" panose="020B0604020202020204" pitchFamily="34" charset="-128"/>
            </a:endParaRPr>
          </a:p>
          <a:p>
            <a:pPr marL="68580" indent="0">
              <a:buNone/>
            </a:pPr>
            <a:r>
              <a:rPr lang="he-IL" sz="1500"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לרשותכם </a:t>
            </a:r>
            <a:r>
              <a:rPr lang="he-IL" sz="15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בכיתות המחשבים, </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לובי פדרמן, מועדונים וטיילת המעונות, </a:t>
            </a:r>
            <a:endPar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rPr>
              <a:t>רשת </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אלחוטית </a:t>
            </a:r>
            <a:r>
              <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rPr>
              <a:t>חופשית. </a:t>
            </a:r>
          </a:p>
          <a:p>
            <a:pPr marL="68580" indent="0">
              <a:buNone/>
            </a:pPr>
            <a:r>
              <a:rPr lang="he-IL" sz="15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חדרי </a:t>
            </a:r>
            <a:r>
              <a:rPr lang="he-IL" sz="15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כביסה - </a:t>
            </a:r>
            <a:endParaRPr lang="en-US" sz="15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חדרי הכביסה לשימוש הדיירים הינם בתשלום במזומן או בכרטיס אשראי. יש להצטייד באבקת כביסה, מרכך ולשמור על תקינות המכשירים ועל </a:t>
            </a:r>
            <a:r>
              <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rPr>
              <a:t>ניקיון חדרי </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הכביסה.</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חדרי הכביסה פתוחים 24 שעות ביממה.</a:t>
            </a:r>
            <a:r>
              <a:rPr lang="en-US" sz="15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500" b="1" dirty="0">
                <a:latin typeface="Arial Unicode MS" panose="020B0604020202020204" pitchFamily="34" charset="-128"/>
                <a:ea typeface="Arial Unicode MS" panose="020B0604020202020204" pitchFamily="34" charset="-128"/>
                <a:cs typeface="Arial Unicode MS" panose="020B0604020202020204" pitchFamily="34" charset="-128"/>
              </a:rPr>
              <a:t>"פדרמן" </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 גוש 3 קומה 4 במעלית. מכיל 4 מכונות כביסה ו - 4 מיבשים.</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b="1" dirty="0">
                <a:latin typeface="Arial Unicode MS" panose="020B0604020202020204" pitchFamily="34" charset="-128"/>
                <a:ea typeface="Arial Unicode MS" panose="020B0604020202020204" pitchFamily="34" charset="-128"/>
                <a:cs typeface="Arial Unicode MS" panose="020B0604020202020204" pitchFamily="34" charset="-128"/>
              </a:rPr>
              <a:t>"טליה"</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 - רחוב ברוש כניסה 4 , קומה 2. מכיל  מכונת כביסה  ומייבש.</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רחוב גומא כניסה 4 , קומה 2. מכיל 2 מכונות כביסה ו – 2 </a:t>
            </a:r>
            <a:r>
              <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rPr>
              <a:t>מייבשים</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רחוב ורד בחדר מדרגות המזרחי. מכיל 2 מכונות כביסה ו – 2 מיבשים.</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חדר כביסה ברחוב חרוב ליד חניון 2 – בצד המזרחי.</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b="1" u="sng" dirty="0">
                <a:latin typeface="Arial Unicode MS" panose="020B0604020202020204" pitchFamily="34" charset="-128"/>
                <a:ea typeface="Arial Unicode MS" panose="020B0604020202020204" pitchFamily="34" charset="-128"/>
                <a:cs typeface="Arial Unicode MS" panose="020B0604020202020204" pitchFamily="34" charset="-128"/>
              </a:rPr>
              <a:t>חדר כביסה לנכים - </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ממוקם ברחוב אלה כניסה </a:t>
            </a:r>
            <a:r>
              <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rPr>
              <a:t>4,קומה </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2. </a:t>
            </a:r>
            <a:r>
              <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rPr>
              <a:t>מכונת </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כביסה </a:t>
            </a:r>
            <a:r>
              <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rPr>
              <a:t>ומייבש.</a:t>
            </a:r>
            <a:endParaRPr lang="en-US" sz="15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האכלת חתולים-</a:t>
            </a:r>
            <a:endParaRPr lang="en-US" sz="15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במעונות הוצבו פינות להאכלת חתולים, לאור זאת חל איסור מוחלט להאכיל חתולים במבואת הכניסה לבניין פדרמן, בלובי פדרמן ובכל הכניסות לדירות המגורים במעונות. פעולה זו מהווה השחתת ציוד האוניברסיטה ומפגע </a:t>
            </a:r>
            <a:r>
              <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rPr>
              <a:t>תברואתי.</a:t>
            </a:r>
            <a:r>
              <a:rPr lang="he-IL" sz="15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5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4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העובר </a:t>
            </a:r>
            <a:r>
              <a:rPr lang="he-IL" sz="14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על ההנחיות צפוי לדיון משמעתי הגורר קנס.</a:t>
            </a:r>
            <a:endParaRPr lang="en-US" sz="14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endParaRPr lang="he-IL" sz="15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3052774" y="8774668"/>
            <a:ext cx="434735" cy="369332"/>
          </a:xfrm>
          <a:prstGeom prst="rect">
            <a:avLst/>
          </a:prstGeom>
        </p:spPr>
        <p:txBody>
          <a:bodyPr wrap="none">
            <a:spAutoFit/>
          </a:bodyPr>
          <a:lstStyle/>
          <a:p>
            <a:pPr algn="ctr"/>
            <a:fld id="{70244715-99B2-4F87-BD24-6AF6196086E8}" type="slidenum">
              <a:rPr lang="he-IL"/>
              <a:pPr algn="ctr"/>
              <a:t>15</a:t>
            </a:fld>
            <a:endParaRPr lang="he-IL" dirty="0"/>
          </a:p>
        </p:txBody>
      </p:sp>
      <p:sp>
        <p:nvSpPr>
          <p:cNvPr id="9" name="מלבן 8"/>
          <p:cNvSpPr/>
          <p:nvPr/>
        </p:nvSpPr>
        <p:spPr>
          <a:xfrm>
            <a:off x="4149082" y="107507"/>
            <a:ext cx="1247457" cy="646331"/>
          </a:xfrm>
          <a:prstGeom prst="rect">
            <a:avLst/>
          </a:prstGeom>
        </p:spPr>
        <p:txBody>
          <a:bodyPr wrap="none">
            <a:spAutoFit/>
          </a:bodyPr>
          <a:lstStyle/>
          <a:p>
            <a:pPr algn="ctr"/>
            <a:r>
              <a:rPr lang="he-IL" sz="3600" dirty="0" smtClean="0"/>
              <a:t>רווחה</a:t>
            </a:r>
            <a:endParaRPr lang="he-IL" sz="3600"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2656" y="971602"/>
            <a:ext cx="6264696" cy="7803068"/>
          </a:xfrm>
        </p:spPr>
        <p:txBody>
          <a:bodyPr>
            <a:noAutofit/>
          </a:bodyPr>
          <a:lstStyle/>
          <a:p>
            <a:pPr marL="68580" indent="0">
              <a:buNone/>
            </a:pPr>
            <a:r>
              <a:rPr lang="he-IL" sz="17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מועדונים – </a:t>
            </a:r>
            <a:endParaRPr lang="en-US" sz="17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"מועדון הטיילת" ממוקם  בבניין הציבורי ובו פינת ישיבה, טלוויזיה, מערכת קולנוע ביתית + מסך </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ענק.</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יש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להקפיד לשמור על הציוד ועל ניקיון המקום. אין להניח רגליים על הכיסאות, הכורסאות והשולחנות.  </a:t>
            </a:r>
            <a:endPar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1700" u="dbl"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חל </a:t>
            </a:r>
            <a:r>
              <a:rPr lang="he-IL" sz="1700" u="dbl"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איסור על עישון במועדון ובכל מתקני הציבור במעונות</a:t>
            </a:r>
            <a:r>
              <a:rPr lang="he-IL" sz="17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7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1700" u="dbl"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אסור להוציא מהמועדון כל ציוד שהוא ללא אישור</a:t>
            </a:r>
            <a:r>
              <a:rPr lang="he-IL" sz="17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68580" indent="0" algn="ctr">
              <a:buNone/>
            </a:pPr>
            <a:endParaRPr lang="en-US" sz="17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מרכז כתיבה אקדמית-</a:t>
            </a:r>
            <a:endParaRPr lang="en-US" sz="17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מועדון אינטרנט בקומה ה-800 בטליה. כולל פינות למידה, אינטרנט </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אלחוטי,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עמדות מחשב, טלוויזיה, כבלים, מתקן תמי </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בר ועוד</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תרבות וחברה במעונות - </a:t>
            </a:r>
            <a:r>
              <a:rPr lang="he-IL" sz="1700" i="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7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התכנית התרבותית-חברתית במעונות פועלת בשיתוף פעולה מלא עם גורמים רבים בקמפוס כגון: אגודת הסטודנטים, ביה"ס לתלמידי </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חו"ל, קמפוס ירוק, היחידה למנהיגות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וכו'. </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במסגרת התכנית יתקיימו במועדון המעונות מסיבות, סרטים, ירידים, הרצאות, תחרויות </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ועוד.</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התכנית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תופעל באמצעות מדריכים חברתיים וזאת במטרה ליצור חיים משותפים והרמוניים העונים לצורכי מגוון הדיירים במעונות. כמו כן יעמדו המדריכים לשרות ורווחת הדיירים בכל שאלה, בקשה ועניינים אישיים.</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מינימרקט </a:t>
            </a:r>
            <a:r>
              <a:rPr lang="he-IL" sz="17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68580" indent="0">
              <a:buNone/>
            </a:pP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המינימרקט ממוקם ליד המועדון. </a:t>
            </a:r>
            <a:endPar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שעות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פתיחה : א' – ה' , 20:00 – 08:00. </a:t>
            </a:r>
          </a:p>
          <a:p>
            <a:pPr marL="68580" indent="0">
              <a:buNone/>
            </a:pP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יום ו' וערבי חגים : 14:00- 08:00. טלפון:   8264446- 04</a:t>
            </a:r>
          </a:p>
          <a:p>
            <a:pPr marL="68580" indent="0">
              <a:buNone/>
            </a:pPr>
            <a:endParaRPr lang="he-IL" sz="17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2989273" y="8774668"/>
            <a:ext cx="434735" cy="369332"/>
          </a:xfrm>
          <a:prstGeom prst="rect">
            <a:avLst/>
          </a:prstGeom>
        </p:spPr>
        <p:txBody>
          <a:bodyPr wrap="none">
            <a:spAutoFit/>
          </a:bodyPr>
          <a:lstStyle/>
          <a:p>
            <a:pPr algn="ctr"/>
            <a:fld id="{70244715-99B2-4F87-BD24-6AF6196086E8}" type="slidenum">
              <a:rPr lang="he-IL"/>
              <a:pPr algn="ctr"/>
              <a:t>16</a:t>
            </a:fld>
            <a:endParaRPr lang="he-IL" dirty="0"/>
          </a:p>
        </p:txBody>
      </p:sp>
      <p:sp>
        <p:nvSpPr>
          <p:cNvPr id="9" name="מלבן 8"/>
          <p:cNvSpPr/>
          <p:nvPr/>
        </p:nvSpPr>
        <p:spPr>
          <a:xfrm>
            <a:off x="4104191" y="52515"/>
            <a:ext cx="1247457" cy="646331"/>
          </a:xfrm>
          <a:prstGeom prst="rect">
            <a:avLst/>
          </a:prstGeom>
        </p:spPr>
        <p:txBody>
          <a:bodyPr wrap="none">
            <a:spAutoFit/>
          </a:bodyPr>
          <a:lstStyle/>
          <a:p>
            <a:pPr algn="ctr"/>
            <a:r>
              <a:rPr lang="he-IL" sz="3600" dirty="0" smtClean="0"/>
              <a:t>רווחה</a:t>
            </a:r>
            <a:endParaRPr lang="he-IL"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24646" y="1001510"/>
            <a:ext cx="6408712" cy="7724193"/>
          </a:xfrm>
        </p:spPr>
        <p:txBody>
          <a:bodyPr>
            <a:noAutofit/>
          </a:bodyPr>
          <a:lstStyle/>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תיבות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הדואר מוצבות במשרדי הקבלה וההרשמה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שליד המינימרקט</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a:t>
            </a:r>
            <a:b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b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דברי דואר מתקבלים עבור דיירי המעונות במשרד המעונות ומחולקים בכל יום בתאי הדואר. לכל דירה מוקצה תא דואר אחד הנושא את מספר הדירה. בהתקבל חבילות או דואר רשום נשלחת הודעה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לדייר.</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u="sng" dirty="0">
                <a:latin typeface="Arial Unicode MS" panose="020B0604020202020204" pitchFamily="34" charset="-128"/>
                <a:ea typeface="Arial Unicode MS" panose="020B0604020202020204" pitchFamily="34" charset="-128"/>
                <a:cs typeface="Arial Unicode MS" panose="020B0604020202020204" pitchFamily="34" charset="-128"/>
              </a:rPr>
              <a:t>כתובת המעונות לקבלת מכתבים</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800" b="1" u="sng" dirty="0">
                <a:latin typeface="Arial Unicode MS" panose="020B0604020202020204" pitchFamily="34" charset="-128"/>
                <a:ea typeface="Arial Unicode MS" panose="020B0604020202020204" pitchFamily="34" charset="-128"/>
                <a:cs typeface="Arial Unicode MS" panose="020B0604020202020204" pitchFamily="34" charset="-128"/>
              </a:rPr>
              <a:t>פדרמן/ טליה/ בריטניה:</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מעונות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הסטודנטים, אוניברסיטת חיפה</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פדרמן/טליה/בריטניה </a:t>
            </a:r>
            <a:r>
              <a:rPr lang="he-IL" sz="1800" i="1" dirty="0">
                <a:latin typeface="Arial Unicode MS" panose="020B0604020202020204" pitchFamily="34" charset="-128"/>
                <a:ea typeface="Arial Unicode MS" panose="020B0604020202020204" pitchFamily="34" charset="-128"/>
                <a:cs typeface="Arial Unicode MS" panose="020B0604020202020204" pitchFamily="34" charset="-128"/>
              </a:rPr>
              <a:t>(</a:t>
            </a:r>
            <a:r>
              <a:rPr lang="he-IL" sz="1800" i="1" dirty="0">
                <a:solidFill>
                  <a:schemeClr val="tx2">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בהתאם למעון בו הינך מתגורר</a:t>
            </a:r>
            <a:r>
              <a:rPr lang="he-IL" sz="1800"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דירה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__</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שד</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אבא חושי 199, הר הכרמל, חיפה , מיקוד 3498838</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l">
              <a:buNone/>
            </a:pP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Haifa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University Dormitories</a:t>
            </a:r>
          </a:p>
          <a:p>
            <a:pPr marL="68580" indent="0" algn="l">
              <a:buNone/>
            </a:pP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Talia/Federman /Britania </a:t>
            </a:r>
            <a:r>
              <a:rPr lang="en-US" sz="1800"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800" i="1" dirty="0">
                <a:solidFill>
                  <a:schemeClr val="tx2">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Depend in the house you live in</a:t>
            </a:r>
            <a:r>
              <a:rPr lang="en-US" sz="1800" i="1"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l">
              <a:buNone/>
            </a:pP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Apartment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___, Room ____</a:t>
            </a:r>
          </a:p>
          <a:p>
            <a:pPr marL="68580" indent="0" algn="l">
              <a:buNone/>
            </a:pP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Aba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Khoushy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Avenue 199, </a:t>
            </a:r>
            <a:r>
              <a:rPr lang="nl-NL" sz="1800" dirty="0">
                <a:latin typeface="Arial Unicode MS" panose="020B0604020202020204" pitchFamily="34" charset="-128"/>
                <a:ea typeface="Arial Unicode MS" panose="020B0604020202020204" pitchFamily="34" charset="-128"/>
                <a:cs typeface="Arial Unicode MS" panose="020B0604020202020204" pitchFamily="34" charset="-128"/>
              </a:rPr>
              <a:t>Mt Carmel , Haifa </a:t>
            </a:r>
            <a:r>
              <a:rPr lang="nl-NL" sz="1800" dirty="0" smtClean="0">
                <a:latin typeface="Arial Unicode MS" panose="020B0604020202020204" pitchFamily="34" charset="-128"/>
                <a:ea typeface="Arial Unicode MS" panose="020B0604020202020204" pitchFamily="34" charset="-128"/>
                <a:cs typeface="Arial Unicode MS" panose="020B0604020202020204" pitchFamily="34" charset="-128"/>
              </a:rPr>
              <a:t>3498838</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nl-NL"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8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שקמה</a:t>
            </a:r>
            <a:r>
              <a:rPr lang="he-IL" sz="1800" b="1" u="sng"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מעונות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שקמה,  דירה _____</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שקמה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11 , רוממה החדשה , חיפה, מיקוד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3473929.</a:t>
            </a:r>
          </a:p>
          <a:p>
            <a:pPr marL="68580" indent="0">
              <a:buNone/>
            </a:pP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l">
              <a:buNone/>
            </a:pP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Shikma Dormitories Room ____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l">
              <a:buNone/>
            </a:pP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11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Shikma </a:t>
            </a: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St, </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New Romema</a:t>
            </a:r>
          </a:p>
          <a:p>
            <a:pPr marL="68580" indent="0" algn="l">
              <a:buNone/>
            </a:pPr>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   Haifa 3473929     </a:t>
            </a:r>
            <a:endParaRPr lang="he-IL"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3052774" y="8767803"/>
            <a:ext cx="434735" cy="369332"/>
          </a:xfrm>
          <a:prstGeom prst="rect">
            <a:avLst/>
          </a:prstGeom>
        </p:spPr>
        <p:txBody>
          <a:bodyPr wrap="none">
            <a:spAutoFit/>
          </a:bodyPr>
          <a:lstStyle/>
          <a:p>
            <a:pPr algn="ctr"/>
            <a:fld id="{70244715-99B2-4F87-BD24-6AF6196086E8}" type="slidenum">
              <a:rPr lang="he-IL"/>
              <a:pPr algn="ctr"/>
              <a:t>17</a:t>
            </a:fld>
            <a:endParaRPr lang="he-IL" dirty="0"/>
          </a:p>
        </p:txBody>
      </p:sp>
      <p:sp>
        <p:nvSpPr>
          <p:cNvPr id="9" name="מלבן 8"/>
          <p:cNvSpPr/>
          <p:nvPr/>
        </p:nvSpPr>
        <p:spPr>
          <a:xfrm>
            <a:off x="401055" y="3126780"/>
            <a:ext cx="6048672" cy="1152128"/>
          </a:xfrm>
          <a:prstGeom prst="rect">
            <a:avLst/>
          </a:prstGeom>
          <a:noFill/>
          <a:ln w="19050"/>
        </p:spPr>
        <p:style>
          <a:lnRef idx="2">
            <a:schemeClr val="accent1"/>
          </a:lnRef>
          <a:fillRef idx="1">
            <a:schemeClr val="lt1"/>
          </a:fillRef>
          <a:effectRef idx="0">
            <a:schemeClr val="accent1"/>
          </a:effectRef>
          <a:fontRef idx="minor">
            <a:schemeClr val="dk1"/>
          </a:fontRef>
        </p:style>
        <p:txBody>
          <a:bodyPr rtlCol="1" anchor="ctr"/>
          <a:lstStyle/>
          <a:p>
            <a:pPr algn="ctr"/>
            <a:r>
              <a:rPr lang="he-IL" dirty="0" smtClean="0"/>
              <a:t> </a:t>
            </a:r>
            <a:endParaRPr lang="he-IL" dirty="0"/>
          </a:p>
        </p:txBody>
      </p:sp>
      <p:sp>
        <p:nvSpPr>
          <p:cNvPr id="10" name="מלבן 9"/>
          <p:cNvSpPr/>
          <p:nvPr/>
        </p:nvSpPr>
        <p:spPr>
          <a:xfrm>
            <a:off x="437773" y="4411218"/>
            <a:ext cx="6048672" cy="1292572"/>
          </a:xfrm>
          <a:prstGeom prst="rect">
            <a:avLst/>
          </a:prstGeom>
          <a:noFill/>
          <a:ln w="19050"/>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1" name="מלבן 10"/>
          <p:cNvSpPr/>
          <p:nvPr/>
        </p:nvSpPr>
        <p:spPr>
          <a:xfrm>
            <a:off x="459477" y="6444208"/>
            <a:ext cx="5976664" cy="792088"/>
          </a:xfrm>
          <a:prstGeom prst="rect">
            <a:avLst/>
          </a:prstGeom>
          <a:noFill/>
          <a:ln w="19050"/>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2" name="מלבן 11"/>
          <p:cNvSpPr/>
          <p:nvPr/>
        </p:nvSpPr>
        <p:spPr>
          <a:xfrm>
            <a:off x="481944" y="7308306"/>
            <a:ext cx="5976664" cy="1045007"/>
          </a:xfrm>
          <a:prstGeom prst="rect">
            <a:avLst/>
          </a:prstGeom>
          <a:noFill/>
          <a:ln w="19050"/>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
        <p:nvSpPr>
          <p:cNvPr id="14" name="מלבן 13"/>
          <p:cNvSpPr/>
          <p:nvPr/>
        </p:nvSpPr>
        <p:spPr>
          <a:xfrm>
            <a:off x="4293098" y="107507"/>
            <a:ext cx="1045479" cy="646331"/>
          </a:xfrm>
          <a:prstGeom prst="rect">
            <a:avLst/>
          </a:prstGeom>
        </p:spPr>
        <p:txBody>
          <a:bodyPr wrap="none">
            <a:spAutoFit/>
          </a:bodyPr>
          <a:lstStyle/>
          <a:p>
            <a:r>
              <a:rPr lang="he-IL" sz="3600" dirty="0" smtClean="0"/>
              <a:t>דואר</a:t>
            </a:r>
            <a:endParaRPr lang="he-IL"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787453" y="827584"/>
            <a:ext cx="5268558" cy="632960"/>
          </a:xfrm>
          <a:prstGeom prst="rect">
            <a:avLst/>
          </a:prstGeom>
        </p:spPr>
        <p:txBody>
          <a:bodyPr vert="horz" lIns="91440" tIns="45720" rIns="91440" bIns="45720" rtlCol="0" anchor="b">
            <a:normAutofit fontScale="92500" lnSpcReduction="10000"/>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dirty="0" smtClean="0"/>
              <a:t>חנייה</a:t>
            </a:r>
            <a:endParaRPr lang="he-IL" dirty="0"/>
          </a:p>
        </p:txBody>
      </p:sp>
      <p:sp>
        <p:nvSpPr>
          <p:cNvPr id="5" name="מציין מיקום תוכן 2"/>
          <p:cNvSpPr txBox="1">
            <a:spLocks/>
          </p:cNvSpPr>
          <p:nvPr/>
        </p:nvSpPr>
        <p:spPr>
          <a:xfrm>
            <a:off x="423788" y="1460544"/>
            <a:ext cx="6192687" cy="7431936"/>
          </a:xfrm>
          <a:prstGeom prst="rect">
            <a:avLst/>
          </a:prstGeom>
        </p:spPr>
        <p:txBody>
          <a:bodyPr vert="horz" lIns="91440" tIns="45720" rIns="91440" bIns="45720" rtlCol="0">
            <a:normAutofit fontScale="92500" lnSpcReduction="20000"/>
          </a:bodyPr>
          <a:lst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למעונות הסטודנטים חניון מקורה דו קומתי ובו 100מקומות חניה. מחיר התו לשנה"ל הנו על סך 300 ₪. מחיר תו חניה לסמסטר אחד 150 ₪.</a:t>
            </a:r>
            <a:endParaRPr lang="en-US"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Font typeface="Wingdings 2" pitchFamily="18" charset="2"/>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קנס בחניה אסורה 75 ₪ בחניית נכים 150 ₪.</a:t>
            </a:r>
            <a:endParaRPr lang="en-US"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Font typeface="Wingdings 2" pitchFamily="18" charset="2"/>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בקשת חניה חד פעמית לאורח ללא תשלום, באמצעות </a:t>
            </a:r>
            <a:r>
              <a:rPr lang="he-IL" sz="1900" u="sng"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2"/>
              </a:rPr>
              <a:t>טופס מקוון</a:t>
            </a: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 באתר המעונות עד השעה 14:00 של יום הביקור.</a:t>
            </a:r>
            <a:endParaRPr lang="en-US"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Font typeface="Wingdings 2" pitchFamily="18" charset="2"/>
              <a:buNone/>
            </a:pPr>
            <a:r>
              <a:rPr lang="he-IL" sz="19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זכאים לתווית חניה- </a:t>
            </a: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סטודנטים דיירי מעונות שבבעלותם רכב או שהרכב בבעלות הוריהם אך בשימושם. בעל/ת תו נכה או נכה מעל 60% נכות ללא תשלום בהצגת מסמכים. חלוקת תו חנייה לזכאים תחל עם פרסום בתחילת שנה"ל .</a:t>
            </a:r>
          </a:p>
          <a:p>
            <a:pPr marL="68580" indent="0">
              <a:buFont typeface="Wingdings 2" pitchFamily="18" charset="2"/>
              <a:buNone/>
            </a:pPr>
            <a:r>
              <a:rPr lang="he-IL" sz="19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יש להצטייד במסמכים הבאים-</a:t>
            </a:r>
            <a:r>
              <a:rPr lang="he-IL" sz="1900" b="1" dirty="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he-IL" sz="1900" b="1"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צילום תעודת דייר/ת מעונות, רישיון נהיגה, רישיון רכב, ביטוח רכב ות.ז</a:t>
            </a:r>
            <a:r>
              <a:rPr lang="he-IL" sz="21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p>
          <a:p>
            <a:pPr marL="68580" indent="0">
              <a:buFont typeface="Wingdings 2" pitchFamily="18" charset="2"/>
              <a:buNone/>
            </a:pPr>
            <a:endParaRPr lang="en-US" sz="21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3200" dirty="0" smtClean="0">
                <a:solidFill>
                  <a:schemeClr val="accent1"/>
                </a:solidFill>
                <a:latin typeface="Arial Unicode MS" panose="020B0604020202020204" pitchFamily="34" charset="-128"/>
                <a:ea typeface="Arial Unicode MS" panose="020B0604020202020204" pitchFamily="34" charset="-128"/>
              </a:rPr>
              <a:t> נוהל פתיחת שערים לכניסת כלי- רכב</a:t>
            </a:r>
            <a:endParaRPr lang="en-US" sz="3200" dirty="0" smtClean="0">
              <a:solidFill>
                <a:schemeClr val="accent1"/>
              </a:solidFill>
              <a:latin typeface="Arial Unicode MS" panose="020B0604020202020204" pitchFamily="34" charset="-128"/>
              <a:ea typeface="Arial Unicode MS" panose="020B0604020202020204" pitchFamily="34" charset="-128"/>
            </a:endParaRPr>
          </a:p>
          <a:p>
            <a:pPr marL="68580" indent="0">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במהלך שנת הלימודים ובתקופת פגרת הקיץ תתאפשר פתיחת שער בריטניה כביש תחתון רחוב הדס לצורך הכנסת או הוצאת ציוד אישי בעת קליטות או עזיבות בלבד.                                                </a:t>
            </a:r>
            <a:endParaRPr lang="en-US"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כל זאת בתאום ואישור של קב"ט המעונות, ללא תיאום ואישור מראש לא יפתח השער.</a:t>
            </a:r>
            <a:endParaRPr lang="en-US"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9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פתיחת השער תתבצע כדלקמן</a:t>
            </a:r>
            <a:r>
              <a:rPr lang="he-IL" sz="1900" b="1"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ימים א' – ה' משעה 09:00 עד השעה 16:00 בתאום עם קב"ט המעונות. </a:t>
            </a:r>
            <a:endParaRPr lang="en-US"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לאחר השעה 16:00 תתאפשר פתיחת השער אחת לשעתיים ולא יאוחר מן השעה 22:00 בתאום עם כונן המעונות.</a:t>
            </a:r>
            <a:endParaRPr lang="en-US"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בסוף שבוע (שישי- שבת) יפתח השער לצורכי עזיבות וקליטות פעמיים ביום בשעה 10:00 בבוקר ובשעה 16:00 אחה"צ. </a:t>
            </a:r>
            <a:endParaRPr lang="en-US"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Font typeface="Wingdings 2" pitchFamily="18" charset="2"/>
              <a:buNone/>
            </a:pPr>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he-IL"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מלבן 5"/>
          <p:cNvSpPr/>
          <p:nvPr/>
        </p:nvSpPr>
        <p:spPr>
          <a:xfrm>
            <a:off x="3519140" y="107507"/>
            <a:ext cx="2592288" cy="584775"/>
          </a:xfrm>
          <a:prstGeom prst="rect">
            <a:avLst/>
          </a:prstGeom>
        </p:spPr>
        <p:txBody>
          <a:bodyPr wrap="square">
            <a:spAutoFit/>
          </a:bodyPr>
          <a:lstStyle/>
          <a:p>
            <a:pPr algn="ctr"/>
            <a:r>
              <a:rPr lang="he-IL" sz="3200" dirty="0" smtClean="0"/>
              <a:t>חניון המעונות</a:t>
            </a:r>
            <a:endParaRPr lang="he-IL" sz="3200" dirty="0"/>
          </a:p>
        </p:txBody>
      </p:sp>
      <p:sp>
        <p:nvSpPr>
          <p:cNvPr id="7" name="מלבן 6"/>
          <p:cNvSpPr/>
          <p:nvPr/>
        </p:nvSpPr>
        <p:spPr>
          <a:xfrm>
            <a:off x="3165055" y="8707815"/>
            <a:ext cx="434735" cy="369332"/>
          </a:xfrm>
          <a:prstGeom prst="rect">
            <a:avLst/>
          </a:prstGeom>
        </p:spPr>
        <p:txBody>
          <a:bodyPr wrap="none">
            <a:spAutoFit/>
          </a:bodyPr>
          <a:lstStyle/>
          <a:p>
            <a:pPr algn="ctr"/>
            <a:fld id="{70244715-99B2-4F87-BD24-6AF6196086E8}" type="slidenum">
              <a:rPr lang="he-IL"/>
              <a:pPr algn="ctr"/>
              <a:t>18</a:t>
            </a:fld>
            <a:endParaRPr lang="he-IL" dirty="0"/>
          </a:p>
        </p:txBody>
      </p:sp>
    </p:spTree>
    <p:extLst>
      <p:ext uri="{BB962C8B-B14F-4D97-AF65-F5344CB8AC3E}">
        <p14:creationId xmlns:p14="http://schemas.microsoft.com/office/powerpoint/2010/main" val="3300679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72817" y="107504"/>
            <a:ext cx="6192688" cy="681501"/>
          </a:xfrm>
        </p:spPr>
        <p:txBody>
          <a:bodyPr>
            <a:noAutofit/>
          </a:bodyPr>
          <a:lstStyle/>
          <a:p>
            <a:pPr algn="ctr"/>
            <a:r>
              <a:rPr lang="he-IL" sz="2400" dirty="0" smtClean="0">
                <a:solidFill>
                  <a:schemeClr val="tx1"/>
                </a:solidFill>
              </a:rPr>
              <a:t>נוהל כניסת </a:t>
            </a:r>
            <a:br>
              <a:rPr lang="he-IL" sz="2400" dirty="0" smtClean="0">
                <a:solidFill>
                  <a:schemeClr val="tx1"/>
                </a:solidFill>
              </a:rPr>
            </a:br>
            <a:r>
              <a:rPr lang="he-IL" sz="2400" dirty="0" smtClean="0">
                <a:solidFill>
                  <a:schemeClr val="tx1"/>
                </a:solidFill>
              </a:rPr>
              <a:t>מבקרים למעונות</a:t>
            </a:r>
            <a:endParaRPr lang="he-IL" sz="2400" dirty="0">
              <a:solidFill>
                <a:schemeClr val="tx1"/>
              </a:solidFill>
            </a:endParaRPr>
          </a:p>
        </p:txBody>
      </p:sp>
      <p:sp>
        <p:nvSpPr>
          <p:cNvPr id="3" name="מציין מיקום תוכן 2"/>
          <p:cNvSpPr>
            <a:spLocks noGrp="1"/>
          </p:cNvSpPr>
          <p:nvPr>
            <p:ph idx="1"/>
          </p:nvPr>
        </p:nvSpPr>
        <p:spPr>
          <a:xfrm>
            <a:off x="327665" y="1259634"/>
            <a:ext cx="6192687" cy="7154996"/>
          </a:xfrm>
        </p:spPr>
        <p:txBody>
          <a:bodyPr>
            <a:noAutofit/>
          </a:bodyPr>
          <a:lstStyle/>
          <a:p>
            <a:pPr marL="68580" indent="0" algn="ctr">
              <a:buNone/>
            </a:pPr>
            <a:r>
              <a:rPr lang="he-IL"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הכניסה של מבקרים ואורחים למעונות </a:t>
            </a:r>
            <a:r>
              <a:rPr lang="he-IL" sz="1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תתאפשר </a:t>
            </a:r>
            <a:r>
              <a:rPr lang="he-IL" sz="1800" u="sng"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רק </a:t>
            </a:r>
            <a:r>
              <a:rPr lang="he-IL" sz="1800" u="sng"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דרך הכניסה הראשית!</a:t>
            </a:r>
            <a:r>
              <a:rPr lang="he-IL"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(הכניסה לחניון המעונות). כניסת אורח/ת מותנית בהפקדת תעודה מזהה/בדיקת כבודה/ תיעוד </a:t>
            </a:r>
            <a:r>
              <a:rPr lang="he-IL" sz="1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במחשב</a:t>
            </a:r>
            <a:endParaRPr lang="en-US"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חובתו של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המאבטח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לבקש ממבקר הנכנס למעונות להפקיד תעודה מזהה עד צאתו מהמקום. בעת צאתו של המבקר יחזיר לו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המאבטח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את התעודה.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דיירי המעונות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יציגו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בפני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המאבטח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תעודת דייר. במידה שהתעודה אינה ברשותם יפקידו תעודה מזהה וירשמו ביומן המבקרים. לכשיציגו את תעודת הדייר בפני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המאבטח,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תוחזר להם התעודה. התעודות המופקדות ישמרו בעמדת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האבטחה הראשית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עד להשבתן לבעליהן.</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לא תותר כניסה של מבקרים ודיירים שלא עפ"י נוהל זה.</a:t>
            </a:r>
            <a:endParaRPr lang="en-US"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כניסות-</a:t>
            </a:r>
            <a:r>
              <a:rPr lang="he-IL"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מהכניסה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הראשית תתאפשר כניסה לדיירי המעונות, אורחים, מבקרים ורכבים.</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עמדת אבטחה משנית נמצאת בקצה טיילת בניין רב תכליתי ומשמשת הולכי רגל בעלי מוגבלויות רפואיות וכבדי ראייה, בשליטה של עמדת האבטחה הראשית.</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ניתן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לצאת בכל שעות היום והלילה באמצעות הקרוסלה שליד עמדת הטיילת.</a:t>
            </a:r>
            <a:r>
              <a:rPr lang="he-IL" sz="1800" b="1" dirty="0">
                <a:latin typeface="Arial Unicode MS" panose="020B0604020202020204" pitchFamily="34" charset="-128"/>
                <a:ea typeface="Arial Unicode MS" panose="020B0604020202020204" pitchFamily="34" charset="-128"/>
                <a:cs typeface="Arial Unicode MS" panose="020B0604020202020204" pitchFamily="34" charset="-128"/>
              </a:rPr>
              <a:t/>
            </a:r>
            <a:br>
              <a:rPr lang="he-IL" sz="1800" b="1" dirty="0">
                <a:latin typeface="Arial Unicode MS" panose="020B0604020202020204" pitchFamily="34" charset="-128"/>
                <a:ea typeface="Arial Unicode MS" panose="020B0604020202020204" pitchFamily="34" charset="-128"/>
                <a:cs typeface="Arial Unicode MS" panose="020B0604020202020204" pitchFamily="34" charset="-128"/>
              </a:rPr>
            </a:b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בשעות בהן המשרד סגור, מתפקדת עמדת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האבטחה הראשית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כמוקד וניתן להשאיר הודעות על תקלות לכונן המעונות או להזעיק כונן בעת הצורך.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endParaRPr lang="he-IL"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2989273" y="8774668"/>
            <a:ext cx="434735" cy="369332"/>
          </a:xfrm>
          <a:prstGeom prst="rect">
            <a:avLst/>
          </a:prstGeom>
        </p:spPr>
        <p:txBody>
          <a:bodyPr wrap="none">
            <a:spAutoFit/>
          </a:bodyPr>
          <a:lstStyle/>
          <a:p>
            <a:pPr algn="ctr"/>
            <a:fld id="{70244715-99B2-4F87-BD24-6AF6196086E8}" type="slidenum">
              <a:rPr lang="he-IL"/>
              <a:pPr algn="ctr"/>
              <a:t>19</a:t>
            </a:fld>
            <a:endParaRPr lang="he-IL"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01008" y="107504"/>
            <a:ext cx="2592288" cy="609493"/>
          </a:xfrm>
        </p:spPr>
        <p:txBody>
          <a:bodyPr>
            <a:normAutofit fontScale="90000"/>
          </a:bodyPr>
          <a:lstStyle/>
          <a:p>
            <a:pPr algn="ctr"/>
            <a:r>
              <a:rPr lang="he-IL" dirty="0" smtClean="0">
                <a:solidFill>
                  <a:schemeClr val="tx1"/>
                </a:solidFill>
              </a:rPr>
              <a:t>תוכן עניינים</a:t>
            </a:r>
            <a:endParaRPr lang="he-IL" dirty="0">
              <a:solidFill>
                <a:schemeClr val="tx1"/>
              </a:solidFill>
            </a:endParaRPr>
          </a:p>
        </p:txBody>
      </p:sp>
      <p:graphicFrame>
        <p:nvGraphicFramePr>
          <p:cNvPr id="3" name="מציין מיקום תוכן 2"/>
          <p:cNvGraphicFramePr>
            <a:graphicFrameLocks noGrp="1"/>
          </p:cNvGraphicFramePr>
          <p:nvPr>
            <p:ph idx="1"/>
            <p:extLst>
              <p:ext uri="{D42A27DB-BD31-4B8C-83A1-F6EECF244321}">
                <p14:modId xmlns:p14="http://schemas.microsoft.com/office/powerpoint/2010/main" val="3875430122"/>
              </p:ext>
            </p:extLst>
          </p:nvPr>
        </p:nvGraphicFramePr>
        <p:xfrm>
          <a:off x="404664" y="899593"/>
          <a:ext cx="6048672" cy="7712678"/>
        </p:xfrm>
        <a:graphic>
          <a:graphicData uri="http://schemas.openxmlformats.org/drawingml/2006/table">
            <a:tbl>
              <a:tblPr rtl="1" firstRow="1" bandRow="1">
                <a:tableStyleId>{BC89EF96-8CEA-46FF-86C4-4CE0E7609802}</a:tableStyleId>
              </a:tblPr>
              <a:tblGrid>
                <a:gridCol w="4073754">
                  <a:extLst>
                    <a:ext uri="{9D8B030D-6E8A-4147-A177-3AD203B41FA5}">
                      <a16:colId xmlns:a16="http://schemas.microsoft.com/office/drawing/2014/main" val="20000"/>
                    </a:ext>
                  </a:extLst>
                </a:gridCol>
                <a:gridCol w="1974918">
                  <a:extLst>
                    <a:ext uri="{9D8B030D-6E8A-4147-A177-3AD203B41FA5}">
                      <a16:colId xmlns:a16="http://schemas.microsoft.com/office/drawing/2014/main" val="20001"/>
                    </a:ext>
                  </a:extLst>
                </a:gridCol>
              </a:tblGrid>
              <a:tr h="44759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ברכת</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דיקנית הסטודנטים</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3-5</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0"/>
                  </a:ext>
                </a:extLst>
              </a:tr>
              <a:tr h="44759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ברכת מנהלת המעונות</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6</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1"/>
                  </a:ext>
                </a:extLst>
              </a:tr>
              <a:tr h="44759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צוות</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המעונות</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7</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2"/>
                  </a:ext>
                </a:extLst>
              </a:tr>
              <a:tr h="44759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סוגי המעונות</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8-11</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3"/>
                  </a:ext>
                </a:extLst>
              </a:tr>
              <a:tr h="44759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נהלי</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תחזוקת דירה</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12-13</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4"/>
                  </a:ext>
                </a:extLst>
              </a:tr>
              <a:tr h="44759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רווחה</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14-16</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5"/>
                  </a:ext>
                </a:extLst>
              </a:tr>
              <a:tr h="44759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דואר</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a:t>
                      </a:r>
                      <a:r>
                        <a:rPr lang="en-US"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17</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6"/>
                  </a:ext>
                </a:extLst>
              </a:tr>
              <a:tr h="44759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חניון המעונות</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18</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7"/>
                  </a:ext>
                </a:extLst>
              </a:tr>
              <a:tr h="44759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נוהל כניסת מבקרים</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19-20</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8"/>
                  </a:ext>
                </a:extLst>
              </a:tr>
              <a:tr h="44759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נוהלי ביטחון</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ובטיחות במעונות</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21-26</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9"/>
                  </a:ext>
                </a:extLst>
              </a:tr>
              <a:tr h="44759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גביית שכר דירה</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 27-28</a:t>
                      </a:r>
                    </a:p>
                  </a:txBody>
                  <a:tcPr/>
                </a:tc>
                <a:extLst>
                  <a:ext uri="{0D108BD9-81ED-4DB2-BD59-A6C34878D82A}">
                    <a16:rowId xmlns:a16="http://schemas.microsoft.com/office/drawing/2014/main" val="10010"/>
                  </a:ext>
                </a:extLst>
              </a:tr>
              <a:tr h="44759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עזיבת</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המעונות</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29-30</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11"/>
                  </a:ext>
                </a:extLst>
              </a:tr>
              <a:tr h="488918">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שירות "עמית"</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שירות סוציאלי</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31</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12"/>
                  </a:ext>
                </a:extLst>
              </a:tr>
              <a:tr h="44759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שירותי הדיקנט</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32-34</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13"/>
                  </a:ext>
                </a:extLst>
              </a:tr>
              <a:tr h="447590">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טלפונים חיוניים</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35</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14"/>
                  </a:ext>
                </a:extLst>
              </a:tr>
              <a:tr h="805662">
                <a:tc>
                  <a:txBody>
                    <a:bodyPr/>
                    <a:lstStyle/>
                    <a:p>
                      <a:pPr rtl="1"/>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מפת המעונות</a:t>
                      </a:r>
                      <a:endParaRPr lang="he-IL" sz="2400" b="0" dirty="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עמ'</a:t>
                      </a:r>
                      <a:r>
                        <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rPr>
                        <a:t> 36-37</a:t>
                      </a:r>
                      <a:endParaRPr lang="he-IL" sz="2400" b="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he-IL" sz="2400" b="0" baseline="0" dirty="0" smtClean="0">
                        <a:solidFill>
                          <a:schemeClr val="tx1">
                            <a:lumMod val="75000"/>
                            <a:lumOff val="25000"/>
                          </a:schemeClr>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632043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59296" y="1403649"/>
            <a:ext cx="6166048" cy="7555686"/>
          </a:xfrm>
        </p:spPr>
        <p:txBody>
          <a:bodyPr>
            <a:noAutofit/>
          </a:bodyPr>
          <a:lstStyle/>
          <a:p>
            <a:pPr marL="68580" lvl="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דייר במעונות פדרמן המעוניין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להלין אורח במעונות יגיש בקשה מקוונת באמצעות אתר האינטרנט של המעונות </a:t>
            </a:r>
            <a:r>
              <a:rPr lang="he-IL" sz="1600" b="1" u="sng" dirty="0">
                <a:latin typeface="Arial Unicode MS" panose="020B0604020202020204" pitchFamily="34" charset="-128"/>
                <a:ea typeface="Arial Unicode MS" panose="020B0604020202020204" pitchFamily="34" charset="-128"/>
                <a:cs typeface="Arial Unicode MS" panose="020B0604020202020204" pitchFamily="34" charset="-128"/>
              </a:rPr>
              <a:t>עד </a:t>
            </a:r>
            <a:r>
              <a:rPr lang="he-IL" sz="16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השעה </a:t>
            </a:r>
            <a:r>
              <a:rPr lang="he-IL" sz="1600" u="sng"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14:00, </a:t>
            </a:r>
            <a:r>
              <a:rPr lang="he-IL" sz="1600" u="sng" dirty="0">
                <a:latin typeface="Arial Unicode MS" panose="020B0604020202020204" pitchFamily="34" charset="-128"/>
                <a:ea typeface="Arial Unicode MS" panose="020B0604020202020204" pitchFamily="34" charset="-128"/>
                <a:cs typeface="Arial Unicode MS" panose="020B0604020202020204" pitchFamily="34" charset="-128"/>
                <a:hlinkClick r:id="rId2"/>
              </a:rPr>
              <a:t>ניתן ללחוץ כאן.</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דייר במעונות טליה  יקבל אישור לינה בעמדת האבטחה, עד השעה 24:00</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דייר שלא ידאג מבעוד מועד לאישור לינה, יאלץ אורחו לעזוב את המעונות בתום שעת הביקור, דהיינו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בחצות.</a:t>
            </a:r>
            <a:endParaRPr lang="he-IL"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בשבועיים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הראשונים לתחילת שנת הלימודים לא יינתנו אישורי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לינה.</a:t>
            </a:r>
          </a:p>
          <a:p>
            <a:pPr marL="68580" lvl="0" indent="0" algn="ctr">
              <a:buNone/>
            </a:pP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הלנת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אורח ללא אישור אסורה בתכלית וינקטו צעדים משמעתיים כנגד הדייר</a:t>
            </a: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68580" indent="0" algn="ctr">
              <a:buNone/>
            </a:pPr>
            <a:r>
              <a:rPr lang="he-IL" sz="3200" dirty="0">
                <a:solidFill>
                  <a:schemeClr val="accent1"/>
                </a:solidFill>
                <a:latin typeface="Arial Unicode MS" panose="020B0604020202020204" pitchFamily="34" charset="-128"/>
                <a:ea typeface="Arial Unicode MS" panose="020B0604020202020204" pitchFamily="34" charset="-128"/>
                <a:cs typeface="+mj-cs"/>
              </a:rPr>
              <a:t>כניסה לאוניברסיטה בשעות הלילה</a:t>
            </a:r>
            <a:endParaRPr lang="en-US" sz="3200" dirty="0">
              <a:solidFill>
                <a:schemeClr val="accent1"/>
              </a:solidFill>
              <a:latin typeface="Arial Unicode MS" panose="020B0604020202020204" pitchFamily="34" charset="-128"/>
              <a:ea typeface="Arial Unicode MS" panose="020B0604020202020204" pitchFamily="34" charset="-128"/>
              <a:cs typeface="+mj-cs"/>
            </a:endParaRPr>
          </a:p>
          <a:p>
            <a:pPr marL="6858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בימים א'-ה' ייסגר שער כרמל מהשעה 22:00.</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בסופי שבוע/כניסת שבת/ חגים/ חופשות ייסגר השער מהשעה 14:00 ועד יום למחרת צאת החג / חופשה / שבת 06:00.</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הכניסה דרך שער כרמל לדיירי המעונות ואורחיהם לאחר השעות הנ"ל תהיה כדלקמן: </a:t>
            </a: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בכניסה לשער כרמל מצד שמאל קיימת קרוסלה עליה מותקנת מצלמה. הדייר/אורח יציג תעודת דייר/זהות מול המצלמה לצורך זיהויו ע"י מאבטח המעונות. מאבטח המעונות יאפשר כניסה בהתאם לנהלים. </a:t>
            </a: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אפשרות יציאה לכיוון שער כרמל אפשרית בכל שעות היממה, גם דרך הקרוסלה.</a:t>
            </a: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במקרה של </a:t>
            </a:r>
            <a:r>
              <a:rPr lang="he-IL"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תקלה בקרוסלה,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יש להתקשר למוקד הביטחון 04-8240723 </a:t>
            </a:r>
          </a:p>
          <a:p>
            <a:pPr marL="6858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או לעמדת האבטחה 04-8240370.</a:t>
            </a: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לדיירי המעונות בעלי תוויות ואישורים חד פעמיים או תקופתיים, תותר הכניסה דרך שער דניה.</a:t>
            </a: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לאורחים המגיעים לאחר השעה 22:00 דרך שער דניה תותר הכניסה לקמפוס באישור מאבטח המעונות.</a:t>
            </a: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האורחים יהיו חייבים לפנות את כלי הרכב ממתחם האוניברסיטה </a:t>
            </a:r>
          </a:p>
          <a:p>
            <a:pPr marL="68580" indent="0" algn="ctr">
              <a:buNone/>
            </a:pP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עד השעה 07:00 למחרת.</a:t>
            </a:r>
            <a:endParaRPr lang="en-US"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1600" dirty="0"/>
          </a:p>
        </p:txBody>
      </p:sp>
      <p:sp>
        <p:nvSpPr>
          <p:cNvPr id="8" name="מלבן 7"/>
          <p:cNvSpPr/>
          <p:nvPr/>
        </p:nvSpPr>
        <p:spPr>
          <a:xfrm>
            <a:off x="3148132" y="8774668"/>
            <a:ext cx="434735" cy="369332"/>
          </a:xfrm>
          <a:prstGeom prst="rect">
            <a:avLst/>
          </a:prstGeom>
        </p:spPr>
        <p:txBody>
          <a:bodyPr wrap="none">
            <a:spAutoFit/>
          </a:bodyPr>
          <a:lstStyle/>
          <a:p>
            <a:pPr algn="ctr"/>
            <a:fld id="{70244715-99B2-4F87-BD24-6AF6196086E8}" type="slidenum">
              <a:rPr lang="he-IL"/>
              <a:pPr algn="ctr"/>
              <a:t>20</a:t>
            </a:fld>
            <a:endParaRPr lang="he-IL" dirty="0"/>
          </a:p>
        </p:txBody>
      </p:sp>
      <p:sp>
        <p:nvSpPr>
          <p:cNvPr id="9" name="מלבן 8"/>
          <p:cNvSpPr/>
          <p:nvPr/>
        </p:nvSpPr>
        <p:spPr>
          <a:xfrm>
            <a:off x="3546432" y="2"/>
            <a:ext cx="2613564" cy="830997"/>
          </a:xfrm>
          <a:prstGeom prst="rect">
            <a:avLst/>
          </a:prstGeom>
        </p:spPr>
        <p:txBody>
          <a:bodyPr wrap="square">
            <a:spAutoFit/>
          </a:bodyPr>
          <a:lstStyle/>
          <a:p>
            <a:pPr algn="ctr"/>
            <a:r>
              <a:rPr lang="he-IL" sz="2400" dirty="0" smtClean="0"/>
              <a:t>נוהל כניסת </a:t>
            </a:r>
            <a:br>
              <a:rPr lang="he-IL" sz="2400" dirty="0" smtClean="0"/>
            </a:br>
            <a:r>
              <a:rPr lang="he-IL" sz="2400" dirty="0" smtClean="0"/>
              <a:t>מבקרים למעונות</a:t>
            </a:r>
            <a:endParaRPr lang="he-IL" sz="2400" dirty="0"/>
          </a:p>
        </p:txBody>
      </p:sp>
      <p:sp>
        <p:nvSpPr>
          <p:cNvPr id="2" name="מלבן 1"/>
          <p:cNvSpPr/>
          <p:nvPr/>
        </p:nvSpPr>
        <p:spPr>
          <a:xfrm>
            <a:off x="332656" y="830996"/>
            <a:ext cx="6192688" cy="707886"/>
          </a:xfrm>
          <a:prstGeom prst="rect">
            <a:avLst/>
          </a:prstGeom>
        </p:spPr>
        <p:txBody>
          <a:bodyPr wrap="square">
            <a:spAutoFit/>
          </a:bodyPr>
          <a:lstStyle/>
          <a:p>
            <a:pPr algn="ctr"/>
            <a:r>
              <a:rPr lang="he-IL" sz="4000" dirty="0" smtClean="0">
                <a:solidFill>
                  <a:schemeClr val="accent1"/>
                </a:solidFill>
              </a:rPr>
              <a:t>אישורי לינה</a:t>
            </a:r>
            <a:endParaRPr lang="he-IL" sz="4000" dirty="0">
              <a:solidFill>
                <a:schemeClr val="accent1"/>
              </a:solidFill>
            </a:endParaRPr>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04815" y="1331640"/>
            <a:ext cx="6178842" cy="576064"/>
          </a:xfrm>
        </p:spPr>
        <p:txBody>
          <a:bodyPr>
            <a:noAutofit/>
          </a:bodyPr>
          <a:lstStyle/>
          <a:p>
            <a:pPr algn="ctr"/>
            <a:r>
              <a:rPr lang="he-IL" sz="3600" dirty="0" smtClean="0"/>
              <a:t>כונן מעונות</a:t>
            </a:r>
            <a:endParaRPr lang="he-IL" sz="3600" dirty="0"/>
          </a:p>
        </p:txBody>
      </p:sp>
      <p:sp>
        <p:nvSpPr>
          <p:cNvPr id="3" name="מציין מיקום תוכן 2"/>
          <p:cNvSpPr>
            <a:spLocks noGrp="1"/>
          </p:cNvSpPr>
          <p:nvPr>
            <p:ph idx="1"/>
          </p:nvPr>
        </p:nvSpPr>
        <p:spPr>
          <a:xfrm>
            <a:off x="332658" y="2051723"/>
            <a:ext cx="6120679" cy="6768751"/>
          </a:xfrm>
        </p:spPr>
        <p:txBody>
          <a:bodyPr>
            <a:noAutofit/>
          </a:bodyPr>
          <a:lstStyle/>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כונן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מעונות נכנס לתפקיד במהלך השבוע החל בשעה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16:00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ובערבי שישי וחג החל בשעה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13:00. מתפקיד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כונן המעונות לתת מענה לכל בעיה שתתעורר במהלך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כוננותו</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וטיפול בכל אירוע חריג שיופנה אליו.</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הכונן יטפל בפתיחת חדרי מחשבים, מועדון, סיורים בשטח המעונות וטפול בכל  אירוע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חריג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שיופנה אליו. ניתן יהיה לפנות אליו דרך עמדת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האבטחה הראשית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בכל בעיה שמתעוררת:</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b="1" dirty="0">
                <a:latin typeface="Arial Unicode MS" panose="020B0604020202020204" pitchFamily="34" charset="-128"/>
                <a:ea typeface="Arial Unicode MS" panose="020B0604020202020204" pitchFamily="34" charset="-128"/>
                <a:cs typeface="Arial Unicode MS" panose="020B0604020202020204" pitchFamily="34" charset="-128"/>
              </a:rPr>
              <a:t>טלפון  בעמדת </a:t>
            </a:r>
            <a:r>
              <a:rPr lang="he-IL"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האבטחה: </a:t>
            </a:r>
            <a:r>
              <a:rPr lang="he-IL" sz="1800" b="1" dirty="0">
                <a:latin typeface="Arial Unicode MS" panose="020B0604020202020204" pitchFamily="34" charset="-128"/>
                <a:ea typeface="Arial Unicode MS" panose="020B0604020202020204" pitchFamily="34" charset="-128"/>
                <a:cs typeface="Arial Unicode MS" panose="020B0604020202020204" pitchFamily="34" charset="-128"/>
              </a:rPr>
              <a:t>פנימי - 2370/2720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b="1" dirty="0">
                <a:latin typeface="Arial Unicode MS" panose="020B0604020202020204" pitchFamily="34" charset="-128"/>
                <a:ea typeface="Arial Unicode MS" panose="020B0604020202020204" pitchFamily="34" charset="-128"/>
                <a:cs typeface="Arial Unicode MS" panose="020B0604020202020204" pitchFamily="34" charset="-128"/>
              </a:rPr>
              <a:t>חיצוני - 04-8240370  / </a:t>
            </a:r>
            <a:r>
              <a:rPr lang="he-IL"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04-8240720</a:t>
            </a:r>
          </a:p>
          <a:p>
            <a:pPr marL="68580" indent="0">
              <a:buNone/>
            </a:pPr>
            <a:r>
              <a:rPr lang="he-IL"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מעונות שקמה: 054-2688329</a:t>
            </a:r>
            <a:endParaRPr lang="he-IL" sz="3200" dirty="0" smtClean="0">
              <a:solidFill>
                <a:schemeClr val="accent1"/>
              </a:solidFill>
              <a:latin typeface="Arial Unicode MS" panose="020B0604020202020204" pitchFamily="34" charset="-128"/>
              <a:ea typeface="Arial Unicode MS" panose="020B0604020202020204" pitchFamily="34" charset="-128"/>
              <a:cs typeface="+mj-cs"/>
            </a:endParaRPr>
          </a:p>
          <a:p>
            <a:pPr marL="68580" indent="0" algn="ctr">
              <a:buNone/>
            </a:pPr>
            <a:r>
              <a:rPr lang="he-IL" sz="3200" dirty="0" smtClean="0">
                <a:solidFill>
                  <a:schemeClr val="accent1"/>
                </a:solidFill>
                <a:latin typeface="Arial Unicode MS" panose="020B0604020202020204" pitchFamily="34" charset="-128"/>
                <a:ea typeface="Arial Unicode MS" panose="020B0604020202020204" pitchFamily="34" charset="-128"/>
                <a:cs typeface="+mj-cs"/>
              </a:rPr>
              <a:t>מכשירי </a:t>
            </a:r>
            <a:r>
              <a:rPr lang="he-IL" sz="3200" dirty="0">
                <a:solidFill>
                  <a:schemeClr val="accent1"/>
                </a:solidFill>
                <a:latin typeface="Arial Unicode MS" panose="020B0604020202020204" pitchFamily="34" charset="-128"/>
                <a:ea typeface="Arial Unicode MS" panose="020B0604020202020204" pitchFamily="34" charset="-128"/>
                <a:cs typeface="+mj-cs"/>
              </a:rPr>
              <a:t>ההתראה בשקמה והאזעקה בעמדת </a:t>
            </a:r>
            <a:r>
              <a:rPr lang="he-IL" sz="3200" dirty="0" smtClean="0">
                <a:solidFill>
                  <a:schemeClr val="accent1"/>
                </a:solidFill>
                <a:latin typeface="Arial Unicode MS" panose="020B0604020202020204" pitchFamily="34" charset="-128"/>
                <a:ea typeface="Arial Unicode MS" panose="020B0604020202020204" pitchFamily="34" charset="-128"/>
                <a:cs typeface="+mj-cs"/>
              </a:rPr>
              <a:t>האבטחה הראשית</a:t>
            </a:r>
            <a:endParaRPr lang="en-US" sz="3200" dirty="0">
              <a:solidFill>
                <a:schemeClr val="accent1"/>
              </a:solidFill>
              <a:latin typeface="Arial Unicode MS" panose="020B0604020202020204" pitchFamily="34" charset="-128"/>
              <a:ea typeface="Arial Unicode MS" panose="020B0604020202020204" pitchFamily="34" charset="-128"/>
              <a:cs typeface="+mj-cs"/>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בעמדת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האבטחה הראשית וכן במעונות שקמה, ממוקמים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מכשירי התראה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לגילוי אש, אזעקה, אינטרקום מעלית, מערכת כריזה, מכשירי קשר, טלפונים.</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בכל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מקרה בו מופעל אחד מהמכשירים הנ"ל יודיע על כך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המאבטח מידית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למשרד המעונות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ולקב"ט המעונות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או לכונן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המעונות ולמוקד הביטחון.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בעת הפעלת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הכריזה יש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להישמע להוראות הניתנות במערכת הכריזה ע"י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הכונן / המאבטח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או חברי כיתת הכוננות</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במקרה חירום תשמענה צפירות עולות ויורדות והודעת חירום במערכת הכריזה.</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endParaRPr lang="he-IL" sz="1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מלבן 3"/>
          <p:cNvSpPr/>
          <p:nvPr/>
        </p:nvSpPr>
        <p:spPr>
          <a:xfrm>
            <a:off x="3494236" y="3"/>
            <a:ext cx="2592288" cy="830997"/>
          </a:xfrm>
          <a:prstGeom prst="rect">
            <a:avLst/>
          </a:prstGeom>
        </p:spPr>
        <p:txBody>
          <a:bodyPr wrap="square">
            <a:spAutoFit/>
          </a:bodyPr>
          <a:lstStyle/>
          <a:p>
            <a:pPr algn="ctr"/>
            <a:r>
              <a:rPr lang="he-IL" sz="2400" dirty="0" smtClean="0"/>
              <a:t>נוהלי ביטחון ובטיחות במעונות</a:t>
            </a:r>
            <a:endParaRPr lang="he-IL" sz="1200" dirty="0"/>
          </a:p>
        </p:txBody>
      </p:sp>
      <p:sp>
        <p:nvSpPr>
          <p:cNvPr id="5" name="מלבן 4"/>
          <p:cNvSpPr/>
          <p:nvPr/>
        </p:nvSpPr>
        <p:spPr>
          <a:xfrm>
            <a:off x="3172819" y="8774668"/>
            <a:ext cx="434735" cy="369332"/>
          </a:xfrm>
          <a:prstGeom prst="rect">
            <a:avLst/>
          </a:prstGeom>
        </p:spPr>
        <p:txBody>
          <a:bodyPr wrap="none">
            <a:spAutoFit/>
          </a:bodyPr>
          <a:lstStyle/>
          <a:p>
            <a:pPr algn="ctr"/>
            <a:fld id="{70244715-99B2-4F87-BD24-6AF6196086E8}" type="slidenum">
              <a:rPr lang="he-IL"/>
              <a:pPr algn="ctr"/>
              <a:t>21</a:t>
            </a:fld>
            <a:endParaRPr lang="he-IL" dirty="0"/>
          </a:p>
        </p:txBody>
      </p:sp>
    </p:spTree>
    <p:extLst>
      <p:ext uri="{BB962C8B-B14F-4D97-AF65-F5344CB8AC3E}">
        <p14:creationId xmlns:p14="http://schemas.microsoft.com/office/powerpoint/2010/main" val="984272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646369" y="107505"/>
            <a:ext cx="2358350" cy="626475"/>
          </a:xfrm>
        </p:spPr>
        <p:txBody>
          <a:bodyPr>
            <a:noAutofit/>
          </a:bodyPr>
          <a:lstStyle/>
          <a:p>
            <a:pPr algn="ctr"/>
            <a:r>
              <a:rPr lang="he-IL" sz="2400" dirty="0">
                <a:solidFill>
                  <a:schemeClr val="tx1"/>
                </a:solidFill>
              </a:rPr>
              <a:t>נוהלי ביטחון ובטיחות </a:t>
            </a:r>
            <a:r>
              <a:rPr lang="he-IL" sz="2400" dirty="0" smtClean="0">
                <a:solidFill>
                  <a:schemeClr val="tx1"/>
                </a:solidFill>
              </a:rPr>
              <a:t>במעונות</a:t>
            </a:r>
            <a:endParaRPr lang="he-IL" sz="2000" dirty="0">
              <a:solidFill>
                <a:schemeClr val="tx1"/>
              </a:solidFill>
            </a:endParaRPr>
          </a:p>
        </p:txBody>
      </p:sp>
      <p:sp>
        <p:nvSpPr>
          <p:cNvPr id="3" name="מציין מיקום תוכן 2"/>
          <p:cNvSpPr>
            <a:spLocks noGrp="1"/>
          </p:cNvSpPr>
          <p:nvPr>
            <p:ph idx="1"/>
          </p:nvPr>
        </p:nvSpPr>
        <p:spPr>
          <a:xfrm>
            <a:off x="188641" y="1187624"/>
            <a:ext cx="6408712" cy="7272808"/>
          </a:xfrm>
        </p:spPr>
        <p:txBody>
          <a:bodyPr>
            <a:normAutofit fontScale="92500" lnSpcReduction="10000"/>
          </a:bodyPr>
          <a:lstStyle/>
          <a:p>
            <a:pPr marL="68580" indent="0" algn="ctr">
              <a:lnSpc>
                <a:spcPct val="120000"/>
              </a:lnSpc>
              <a:buNone/>
            </a:pPr>
            <a:r>
              <a:rPr lang="he-IL" sz="4000" dirty="0">
                <a:solidFill>
                  <a:schemeClr val="accent1"/>
                </a:solidFill>
                <a:cs typeface="+mj-cs"/>
              </a:rPr>
              <a:t>עזרה ראשונה</a:t>
            </a:r>
            <a:endParaRPr lang="en-US" sz="4000" dirty="0">
              <a:solidFill>
                <a:schemeClr val="accent1"/>
              </a:solidFill>
              <a:cs typeface="+mj-cs"/>
            </a:endParaRPr>
          </a:p>
          <a:p>
            <a:pPr marL="68580" indent="0">
              <a:lnSpc>
                <a:spcPct val="120000"/>
              </a:lnSpc>
              <a:buNone/>
            </a:pPr>
            <a:r>
              <a:rPr lang="he-IL" sz="1900" dirty="0">
                <a:latin typeface="Arial Unicode MS" panose="020B0604020202020204" pitchFamily="34" charset="-128"/>
                <a:ea typeface="Arial Unicode MS" panose="020B0604020202020204" pitchFamily="34" charset="-128"/>
                <a:cs typeface="Arial Unicode MS" panose="020B0604020202020204" pitchFamily="34" charset="-128"/>
              </a:rPr>
              <a:t>דייר שאינו חש בטוב ונזקק לעזרה רפואית ראשונה יפנה למשרד המעונות. במידה שהמשרד סגור יפנה למוקד בעמדת </a:t>
            </a: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האבטחה הראשית והמאבטח </a:t>
            </a:r>
            <a:r>
              <a:rPr lang="he-IL" sz="1900" dirty="0">
                <a:latin typeface="Arial Unicode MS" panose="020B0604020202020204" pitchFamily="34" charset="-128"/>
                <a:ea typeface="Arial Unicode MS" panose="020B0604020202020204" pitchFamily="34" charset="-128"/>
                <a:cs typeface="Arial Unicode MS" panose="020B0604020202020204" pitchFamily="34" charset="-128"/>
              </a:rPr>
              <a:t>ידאג להזמין חובש ו/או כונן ואת אם הבית. </a:t>
            </a:r>
            <a:endPar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nSpc>
                <a:spcPct val="120000"/>
              </a:lnSpc>
              <a:buNone/>
            </a:pPr>
            <a:r>
              <a:rPr lang="he-IL" sz="1900" dirty="0">
                <a:latin typeface="Arial Unicode MS" panose="020B0604020202020204" pitchFamily="34" charset="-128"/>
                <a:ea typeface="Arial Unicode MS" panose="020B0604020202020204" pitchFamily="34" charset="-128"/>
                <a:cs typeface="Arial Unicode MS" panose="020B0604020202020204" pitchFamily="34" charset="-128"/>
              </a:rPr>
              <a:t>מכשיר דפיברילטור- נמצא בלובי פדרמן בצירוף הנחיות הפעלה לבעלי תעודה בלבד</a:t>
            </a: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68580" indent="0">
              <a:lnSpc>
                <a:spcPct val="120000"/>
              </a:lnSpc>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במקרים </a:t>
            </a:r>
            <a:r>
              <a:rPr lang="he-IL" sz="1900" dirty="0">
                <a:latin typeface="Arial Unicode MS" panose="020B0604020202020204" pitchFamily="34" charset="-128"/>
                <a:ea typeface="Arial Unicode MS" panose="020B0604020202020204" pitchFamily="34" charset="-128"/>
                <a:cs typeface="Arial Unicode MS" panose="020B0604020202020204" pitchFamily="34" charset="-128"/>
              </a:rPr>
              <a:t>חמורים יש לפנות לבי"ח "כרמל" </a:t>
            </a: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8250211 </a:t>
            </a:r>
            <a:r>
              <a:rPr lang="he-IL" sz="1900" dirty="0">
                <a:latin typeface="Arial Unicode MS" panose="020B0604020202020204" pitchFamily="34" charset="-128"/>
                <a:ea typeface="Arial Unicode MS" panose="020B0604020202020204" pitchFamily="34" charset="-128"/>
                <a:cs typeface="Arial Unicode MS" panose="020B0604020202020204" pitchFamily="34" charset="-128"/>
              </a:rPr>
              <a:t>– 04 או למרפאת האוניברסיטה, קומה 500 בבניין הראשי בטלפונים הבאים: 8240703/ 8240237– 04 , פנימי 2237/2703.</a:t>
            </a:r>
            <a:endParaRPr lang="en-US" sz="1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nSpc>
                <a:spcPct val="120000"/>
              </a:lnSpc>
              <a:buNone/>
            </a:pPr>
            <a:r>
              <a:rPr lang="he-IL" sz="1900" dirty="0">
                <a:latin typeface="Arial Unicode MS" panose="020B0604020202020204" pitchFamily="34" charset="-128"/>
                <a:ea typeface="Arial Unicode MS" panose="020B0604020202020204" pitchFamily="34" charset="-128"/>
                <a:cs typeface="Arial Unicode MS" panose="020B0604020202020204" pitchFamily="34" charset="-128"/>
              </a:rPr>
              <a:t>המרפאה פתוחה בימים א' – ה' בין השעות 19:00 – 08:00 וביום ו' בין השעות 12:00 – 08:00</a:t>
            </a: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68580" indent="0">
              <a:lnSpc>
                <a:spcPct val="120000"/>
              </a:lnSpc>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במעונות שקמה ניתן לפנות לכונן המעונות בנייד 054-2688329</a:t>
            </a:r>
            <a:endParaRPr lang="en-US" dirty="0"/>
          </a:p>
          <a:p>
            <a:pPr marL="68580" indent="0" algn="ctr">
              <a:lnSpc>
                <a:spcPct val="120000"/>
              </a:lnSpc>
              <a:buNone/>
            </a:pPr>
            <a:r>
              <a:rPr lang="he-IL" sz="4000" dirty="0">
                <a:solidFill>
                  <a:schemeClr val="accent1"/>
                </a:solidFill>
                <a:cs typeface="+mj-cs"/>
              </a:rPr>
              <a:t>פינוי </a:t>
            </a:r>
            <a:r>
              <a:rPr lang="he-IL" sz="4000" dirty="0" smtClean="0">
                <a:solidFill>
                  <a:schemeClr val="accent1"/>
                </a:solidFill>
                <a:cs typeface="+mj-cs"/>
              </a:rPr>
              <a:t>המעונות במצב חירום  </a:t>
            </a:r>
            <a:endParaRPr lang="en-US" sz="4000" dirty="0">
              <a:solidFill>
                <a:schemeClr val="accent1"/>
              </a:solidFill>
              <a:cs typeface="+mj-cs"/>
            </a:endParaRPr>
          </a:p>
          <a:p>
            <a:pPr marL="68580" indent="0">
              <a:lnSpc>
                <a:spcPct val="120000"/>
              </a:lnSpc>
              <a:buNone/>
            </a:pPr>
            <a:r>
              <a:rPr lang="he-IL" sz="1900" dirty="0">
                <a:latin typeface="Arial Unicode MS" panose="020B0604020202020204" pitchFamily="34" charset="-128"/>
                <a:ea typeface="Arial Unicode MS" panose="020B0604020202020204" pitchFamily="34" charset="-128"/>
                <a:cs typeface="Arial Unicode MS" panose="020B0604020202020204" pitchFamily="34" charset="-128"/>
              </a:rPr>
              <a:t>עם הכרזת מצב חירום במעונות תשמע הודעה במערכת הכריזה המורה לדיירים לפנות את הבניין. </a:t>
            </a:r>
            <a:endParaRPr lang="en-US" sz="1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nSpc>
                <a:spcPct val="120000"/>
              </a:lnSpc>
              <a:buNone/>
            </a:pPr>
            <a:r>
              <a:rPr lang="he-IL" sz="19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לפני הפינוי יוודא הדייר כי : </a:t>
            </a:r>
            <a:endParaRPr lang="en-US" sz="19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lnSpc>
                <a:spcPct val="120000"/>
              </a:lnSpc>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1. מתגי </a:t>
            </a:r>
            <a:r>
              <a:rPr lang="he-IL" sz="1900" dirty="0">
                <a:latin typeface="Arial Unicode MS" panose="020B0604020202020204" pitchFamily="34" charset="-128"/>
                <a:ea typeface="Arial Unicode MS" panose="020B0604020202020204" pitchFamily="34" charset="-128"/>
                <a:cs typeface="Arial Unicode MS" panose="020B0604020202020204" pitchFamily="34" charset="-128"/>
              </a:rPr>
              <a:t>החשמל בדירה סגורים, מכשירי חשמל </a:t>
            </a: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כבויים ומנותקים</a:t>
            </a:r>
            <a:r>
              <a:rPr lang="he-IL" sz="19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lnSpc>
                <a:spcPct val="120000"/>
              </a:lnSpc>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2. ברזי </a:t>
            </a:r>
            <a:r>
              <a:rPr lang="he-IL" sz="1900" dirty="0">
                <a:latin typeface="Arial Unicode MS" panose="020B0604020202020204" pitchFamily="34" charset="-128"/>
                <a:ea typeface="Arial Unicode MS" panose="020B0604020202020204" pitchFamily="34" charset="-128"/>
                <a:cs typeface="Arial Unicode MS" panose="020B0604020202020204" pitchFamily="34" charset="-128"/>
              </a:rPr>
              <a:t>המים סגורים.</a:t>
            </a:r>
            <a:endParaRPr lang="en-US" sz="1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lnSpc>
                <a:spcPct val="120000"/>
              </a:lnSpc>
              <a:buNone/>
            </a:pPr>
            <a:r>
              <a:rPr lang="he-IL" sz="1900" dirty="0" smtClean="0">
                <a:latin typeface="Arial Unicode MS" panose="020B0604020202020204" pitchFamily="34" charset="-128"/>
                <a:ea typeface="Arial Unicode MS" panose="020B0604020202020204" pitchFamily="34" charset="-128"/>
                <a:cs typeface="Arial Unicode MS" panose="020B0604020202020204" pitchFamily="34" charset="-128"/>
              </a:rPr>
              <a:t>3. שאר </a:t>
            </a:r>
            <a:r>
              <a:rPr lang="he-IL" sz="1900" dirty="0">
                <a:latin typeface="Arial Unicode MS" panose="020B0604020202020204" pitchFamily="34" charset="-128"/>
                <a:ea typeface="Arial Unicode MS" panose="020B0604020202020204" pitchFamily="34" charset="-128"/>
                <a:cs typeface="Arial Unicode MS" panose="020B0604020202020204" pitchFamily="34" charset="-128"/>
              </a:rPr>
              <a:t>הדיירים בדירה ערים ומעודכנים לגבי הפינוי.</a:t>
            </a:r>
            <a:endParaRPr lang="en-US" sz="19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he-IL" dirty="0"/>
          </a:p>
          <a:p>
            <a:endParaRPr lang="he-IL" dirty="0"/>
          </a:p>
        </p:txBody>
      </p:sp>
      <p:sp>
        <p:nvSpPr>
          <p:cNvPr id="8" name="מלבן 7"/>
          <p:cNvSpPr/>
          <p:nvPr/>
        </p:nvSpPr>
        <p:spPr>
          <a:xfrm>
            <a:off x="3211633" y="8774668"/>
            <a:ext cx="434735" cy="369332"/>
          </a:xfrm>
          <a:prstGeom prst="rect">
            <a:avLst/>
          </a:prstGeom>
        </p:spPr>
        <p:txBody>
          <a:bodyPr wrap="none">
            <a:spAutoFit/>
          </a:bodyPr>
          <a:lstStyle/>
          <a:p>
            <a:pPr algn="ctr"/>
            <a:fld id="{70244715-99B2-4F87-BD24-6AF6196086E8}" type="slidenum">
              <a:rPr lang="he-IL"/>
              <a:pPr algn="ctr"/>
              <a:t>22</a:t>
            </a:fld>
            <a:endParaRPr lang="he-IL"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81854" y="827584"/>
            <a:ext cx="6192688" cy="753509"/>
          </a:xfrm>
        </p:spPr>
        <p:txBody>
          <a:bodyPr>
            <a:normAutofit/>
          </a:bodyPr>
          <a:lstStyle/>
          <a:p>
            <a:pPr algn="ctr"/>
            <a:r>
              <a:rPr lang="he-IL" sz="3600" dirty="0" smtClean="0"/>
              <a:t>פינוי המעונות במצב חירום</a:t>
            </a:r>
            <a:endParaRPr lang="he-IL" sz="3600" dirty="0"/>
          </a:p>
        </p:txBody>
      </p:sp>
      <p:sp>
        <p:nvSpPr>
          <p:cNvPr id="3" name="מציין מיקום תוכן 2"/>
          <p:cNvSpPr>
            <a:spLocks noGrp="1"/>
          </p:cNvSpPr>
          <p:nvPr>
            <p:ph idx="1"/>
          </p:nvPr>
        </p:nvSpPr>
        <p:spPr>
          <a:xfrm>
            <a:off x="245850" y="1475656"/>
            <a:ext cx="6264696" cy="6552729"/>
          </a:xfrm>
        </p:spPr>
        <p:txBody>
          <a:bodyPr>
            <a:noAutofit/>
          </a:bodyPr>
          <a:lstStyle/>
          <a:p>
            <a:pPr marL="68580" indent="0">
              <a:buNone/>
            </a:pPr>
            <a:r>
              <a:rPr lang="he-IL"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פינוי הדיירים יערך בצורה הבאה</a:t>
            </a:r>
            <a:r>
              <a:rPr lang="he-IL" sz="1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68580" indent="0">
              <a:buNone/>
            </a:pPr>
            <a:r>
              <a:rPr lang="he-IL" sz="1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פדרמן:</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דיירי גוש 1 בניין "פדרמן" – יפונו דרך כניסה ראשית מגשר המעונות / דלת תחתונה מתחת לגשר לטיילת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המעונות.</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לדיירי גוש 3 בניין "פדרמן"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דירות 332 –  317</a:t>
            </a:r>
            <a:r>
              <a:rPr lang="he-IL" sz="18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יפונו דרך הלובי, כניסה ראשית,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מבניין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המעונות לטיילת המעונות.</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דירות 316 – 301  יפונו דרך מעבר לגוש – 1 יציאת חירום דלת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תחתונה,</a:t>
            </a:r>
            <a:r>
              <a:rPr lang="he-IL" sz="1800" dirty="0"/>
              <a:t>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דרך יציאת חירום כתת מחשבים צד מערבי לכיוון טליה 200, דרך יציאת חירום צד מזרחי לכיוון טליה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700.</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דיירי גוש – 5 יפונו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דרך יציאות בקומה 2 טליה 400 או 500 לרחוב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הדס,</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יציאה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בקומה -1 לכיוון רחוב הדס כתת מחשבים</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נקודת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כינוס ורשום לדיירי פדרמן בטיילת ליד המינימרקט.</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דיירי מעונות טליה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100, 200, 300, 400 יפונו לטיילת המעונות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בצדו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המערבי לנקודת כינוס ורשום.</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דיירי מעונות טליה ובריטניה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800, 700, 600, 500 ובריטניה יפונו לטיילת המעונות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בצדו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המזרחי לנקודת כינוס ורשום.</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נקודת כינוס ורשום נוספת רח' הדס תחתון.</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דיירי </a:t>
            </a:r>
            <a:r>
              <a:rPr lang="he-IL"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שקמה יפונו למקלט הנמצא </a:t>
            </a:r>
            <a:r>
              <a:rPr lang="he-IL" sz="18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במקום</a:t>
            </a:r>
            <a:endParaRPr lang="en-US"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1800" u="sng"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במהלך הפינוי יכוונו את הדיירים חברי כיתת הכוננות לנקודות כינוס ורשום על פי המצב הקיים והנדרש .</a:t>
            </a:r>
            <a:endParaRPr lang="en-US"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1800" u="sng"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יש להישמע להוראות חברי כתת הכוננות.</a:t>
            </a:r>
            <a:endParaRPr lang="en-US" sz="18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3160831" y="8774668"/>
            <a:ext cx="434735" cy="369332"/>
          </a:xfrm>
          <a:prstGeom prst="rect">
            <a:avLst/>
          </a:prstGeom>
        </p:spPr>
        <p:txBody>
          <a:bodyPr wrap="none">
            <a:spAutoFit/>
          </a:bodyPr>
          <a:lstStyle/>
          <a:p>
            <a:pPr algn="ctr"/>
            <a:fld id="{70244715-99B2-4F87-BD24-6AF6196086E8}" type="slidenum">
              <a:rPr lang="he-IL"/>
              <a:pPr algn="ctr"/>
              <a:t>23</a:t>
            </a:fld>
            <a:endParaRPr lang="he-IL" dirty="0"/>
          </a:p>
        </p:txBody>
      </p:sp>
      <p:sp>
        <p:nvSpPr>
          <p:cNvPr id="9" name="מלבן 8"/>
          <p:cNvSpPr/>
          <p:nvPr/>
        </p:nvSpPr>
        <p:spPr>
          <a:xfrm>
            <a:off x="3501008" y="0"/>
            <a:ext cx="2592288" cy="1200329"/>
          </a:xfrm>
          <a:prstGeom prst="rect">
            <a:avLst/>
          </a:prstGeom>
        </p:spPr>
        <p:txBody>
          <a:bodyPr wrap="square">
            <a:spAutoFit/>
          </a:bodyPr>
          <a:lstStyle/>
          <a:p>
            <a:pPr algn="ctr"/>
            <a:r>
              <a:rPr lang="he-IL" sz="2400" dirty="0"/>
              <a:t>נוהלי ביטחון ובטיחות במעונות</a:t>
            </a:r>
          </a:p>
          <a:p>
            <a:pPr algn="ctr"/>
            <a:endParaRPr lang="he-IL" sz="2400"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81855" y="899592"/>
            <a:ext cx="6192687" cy="6921424"/>
          </a:xfrm>
        </p:spPr>
        <p:txBody>
          <a:bodyPr>
            <a:normAutofit fontScale="25000" lnSpcReduction="20000"/>
          </a:bodyPr>
          <a:lstStyle/>
          <a:p>
            <a:pPr marL="68580" indent="0" algn="ctr">
              <a:buNone/>
            </a:pPr>
            <a:endParaRPr lang="he-IL" sz="12800" dirty="0" smtClean="0">
              <a:solidFill>
                <a:schemeClr val="accent1"/>
              </a:solidFill>
              <a:latin typeface="Arial Unicode MS" panose="020B0604020202020204" pitchFamily="34" charset="-128"/>
              <a:ea typeface="Arial Unicode MS" panose="020B0604020202020204" pitchFamily="34" charset="-128"/>
              <a:cs typeface="+mj-cs"/>
            </a:endParaRPr>
          </a:p>
          <a:p>
            <a:pPr marL="68580" indent="0" algn="ctr">
              <a:buNone/>
            </a:pPr>
            <a:r>
              <a:rPr lang="he-IL" sz="16000" dirty="0" smtClean="0">
                <a:solidFill>
                  <a:schemeClr val="accent1"/>
                </a:solidFill>
                <a:latin typeface="Arial Unicode MS" panose="020B0604020202020204" pitchFamily="34" charset="-128"/>
                <a:ea typeface="Arial Unicode MS" panose="020B0604020202020204" pitchFamily="34" charset="-128"/>
                <a:cs typeface="+mj-cs"/>
              </a:rPr>
              <a:t>נהלי חירום</a:t>
            </a:r>
            <a:endParaRPr lang="en-US" sz="16000" dirty="0" smtClean="0">
              <a:solidFill>
                <a:schemeClr val="accent1"/>
              </a:solidFill>
              <a:latin typeface="Arial Unicode MS" panose="020B0604020202020204" pitchFamily="34" charset="-128"/>
              <a:ea typeface="Arial Unicode MS" panose="020B0604020202020204" pitchFamily="34" charset="-128"/>
              <a:cs typeface="+mj-cs"/>
            </a:endParaRPr>
          </a:p>
          <a:p>
            <a:pPr marL="68580" indent="0">
              <a:lnSpc>
                <a:spcPct val="120000"/>
              </a:lnSpc>
              <a:buNone/>
            </a:pPr>
            <a:endParaRPr lang="he-IL" sz="72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nSpc>
                <a:spcPct val="120000"/>
              </a:lnSpc>
              <a:buNone/>
            </a:pPr>
            <a:r>
              <a:rPr lang="he-IL" sz="72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כיבוי אש-</a:t>
            </a:r>
            <a:endParaRPr lang="en-US" sz="72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nSpc>
                <a:spcPct val="120000"/>
              </a:lnSpc>
              <a:buNone/>
            </a:pPr>
            <a:r>
              <a:rPr lang="he-IL" sz="72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7200" b="1" dirty="0">
                <a:latin typeface="Arial Unicode MS" panose="020B0604020202020204" pitchFamily="34" charset="-128"/>
                <a:ea typeface="Arial Unicode MS" panose="020B0604020202020204" pitchFamily="34" charset="-128"/>
                <a:cs typeface="Arial Unicode MS" panose="020B0604020202020204" pitchFamily="34" charset="-128"/>
              </a:rPr>
              <a:t>"פדרמן"</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 : </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בכל </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קומה נמצאת עמדת כיבוי אש הכוללת מטף </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כיבוי, גלגלון, מזנק וקיימת </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מערכת התראה לגילו אש בכל דירה וחדר.</a:t>
            </a:r>
            <a:endParaRPr lang="en-US" sz="7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nSpc>
                <a:spcPct val="120000"/>
              </a:lnSpc>
              <a:buNone/>
            </a:pPr>
            <a:r>
              <a:rPr lang="he-IL" sz="7200" b="1" dirty="0">
                <a:latin typeface="Arial Unicode MS" panose="020B0604020202020204" pitchFamily="34" charset="-128"/>
                <a:ea typeface="Arial Unicode MS" panose="020B0604020202020204" pitchFamily="34" charset="-128"/>
                <a:cs typeface="Arial Unicode MS" panose="020B0604020202020204" pitchFamily="34" charset="-128"/>
              </a:rPr>
              <a:t>"טליה"</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 בכל </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קומה נמצאת עמדת כיבוי אש הכוללת </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גלגלון, מזנק וקיימת </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מערכת התראה לגלאי אש בכל דירה וחדר.</a:t>
            </a:r>
            <a:endParaRPr lang="en-US" sz="7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nSpc>
                <a:spcPct val="120000"/>
              </a:lnSpc>
              <a:buNone/>
            </a:pPr>
            <a:r>
              <a:rPr lang="he-IL" sz="7200" b="1" dirty="0">
                <a:latin typeface="Arial Unicode MS" panose="020B0604020202020204" pitchFamily="34" charset="-128"/>
                <a:ea typeface="Arial Unicode MS" panose="020B0604020202020204" pitchFamily="34" charset="-128"/>
                <a:cs typeface="Arial Unicode MS" panose="020B0604020202020204" pitchFamily="34" charset="-128"/>
              </a:rPr>
              <a:t>"בריטניה</a:t>
            </a:r>
            <a:r>
              <a:rPr lang="he-IL" sz="72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בכל </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קומה עמדת כיבוי אש הכוללת מטף </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כיבוי, גלגלון, מזנק </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ומערכת </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התראה </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לגילוי אש בכל דירה וחדר.</a:t>
            </a:r>
            <a:endParaRPr lang="en-US" sz="7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nSpc>
                <a:spcPct val="120000"/>
              </a:lnSpc>
              <a:buNone/>
            </a:pPr>
            <a:r>
              <a:rPr lang="he-IL" sz="7200" b="1" dirty="0" smtClean="0">
                <a:latin typeface="Arial Unicode MS" panose="020B0604020202020204" pitchFamily="34" charset="-128"/>
                <a:ea typeface="Arial Unicode MS" panose="020B0604020202020204" pitchFamily="34" charset="-128"/>
                <a:cs typeface="Arial Unicode MS" panose="020B0604020202020204" pitchFamily="34" charset="-128"/>
              </a:rPr>
              <a:t>"שקמה": </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בכל כניסה יש עמדת כיבוי אש הכוללת מטף כיבוי, </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גלגלון ומזנק ומערכת התראה לגילוי אש בכל דירה וחדר</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68580" indent="0">
              <a:lnSpc>
                <a:spcPct val="120000"/>
              </a:lnSpc>
              <a:buNone/>
            </a:pPr>
            <a:endPar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nSpc>
                <a:spcPct val="120000"/>
              </a:lnSpc>
              <a:buNone/>
            </a:pP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השימוש </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באמצעים אלו יעשה ע"י </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המוסמכים על כך בלבד במקרה </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בו יש צורך בטיפול דחוף השימוש במטף יעשה ע"י </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שחרור </a:t>
            </a: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נצרה והתזת רסס כלפי מקור האש. </a:t>
            </a:r>
            <a:endParaRPr lang="en-US" sz="7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nSpc>
                <a:spcPct val="120000"/>
              </a:lnSpc>
              <a:buNone/>
            </a:pPr>
            <a:endParaRPr lang="he-IL" sz="7200" b="1" u="sng"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lnSpc>
                <a:spcPct val="120000"/>
              </a:lnSpc>
              <a:buNone/>
            </a:pPr>
            <a:r>
              <a:rPr lang="he-IL" sz="72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זכור -</a:t>
            </a:r>
            <a:r>
              <a:rPr lang="he-IL" sz="7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7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שמן </a:t>
            </a:r>
            <a:r>
              <a:rPr lang="he-IL" sz="7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רותח לעולם אין לכבות במים</a:t>
            </a:r>
            <a:r>
              <a:rPr lang="he-IL" sz="7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68580" indent="0" algn="ctr">
              <a:lnSpc>
                <a:spcPct val="120000"/>
              </a:lnSpc>
              <a:buNone/>
            </a:pPr>
            <a:endParaRPr lang="en-US" sz="7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lnSpc>
                <a:spcPct val="120000"/>
              </a:lnSpc>
              <a:buNone/>
            </a:pP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שריפה הנובעת מתקלת חשמל לעולם אין לכבות במים.</a:t>
            </a:r>
            <a:endParaRPr lang="en-US" sz="7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lnSpc>
                <a:spcPct val="120000"/>
              </a:lnSpc>
              <a:buNone/>
            </a:pPr>
            <a:r>
              <a:rPr lang="he-IL" sz="7200" dirty="0">
                <a:latin typeface="Arial Unicode MS" panose="020B0604020202020204" pitchFamily="34" charset="-128"/>
                <a:ea typeface="Arial Unicode MS" panose="020B0604020202020204" pitchFamily="34" charset="-128"/>
                <a:cs typeface="Arial Unicode MS" panose="020B0604020202020204" pitchFamily="34" charset="-128"/>
              </a:rPr>
              <a:t>חל איסור מוחלט על שימוש בצינורי כיבוי האש להשקיית גינות, רחיצת רכבים ו/או שימוש פרטי. העובר על ההנחיה צפוי לקנס</a:t>
            </a:r>
            <a:r>
              <a:rPr lang="he-IL" sz="72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7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3160831" y="8767803"/>
            <a:ext cx="434735" cy="369332"/>
          </a:xfrm>
          <a:prstGeom prst="rect">
            <a:avLst/>
          </a:prstGeom>
        </p:spPr>
        <p:txBody>
          <a:bodyPr wrap="none">
            <a:spAutoFit/>
          </a:bodyPr>
          <a:lstStyle/>
          <a:p>
            <a:pPr algn="ctr"/>
            <a:fld id="{70244715-99B2-4F87-BD24-6AF6196086E8}" type="slidenum">
              <a:rPr lang="he-IL"/>
              <a:pPr algn="ctr"/>
              <a:t>24</a:t>
            </a:fld>
            <a:endParaRPr lang="he-IL" dirty="0"/>
          </a:p>
        </p:txBody>
      </p:sp>
      <p:sp>
        <p:nvSpPr>
          <p:cNvPr id="9" name="מלבן 8"/>
          <p:cNvSpPr/>
          <p:nvPr/>
        </p:nvSpPr>
        <p:spPr>
          <a:xfrm>
            <a:off x="3501008" y="-19494"/>
            <a:ext cx="2664296" cy="1200329"/>
          </a:xfrm>
          <a:prstGeom prst="rect">
            <a:avLst/>
          </a:prstGeom>
        </p:spPr>
        <p:txBody>
          <a:bodyPr wrap="square">
            <a:spAutoFit/>
          </a:bodyPr>
          <a:lstStyle/>
          <a:p>
            <a:pPr algn="ctr"/>
            <a:r>
              <a:rPr lang="he-IL" sz="2400" dirty="0"/>
              <a:t>נוהלי ביטחון ובטיחות במעונות</a:t>
            </a:r>
          </a:p>
          <a:p>
            <a:pPr algn="ctr"/>
            <a:endParaRPr lang="he-IL" sz="2400" dirty="0"/>
          </a:p>
        </p:txBody>
      </p:sp>
    </p:spTree>
    <p:extLst>
      <p:ext uri="{BB962C8B-B14F-4D97-AF65-F5344CB8AC3E}">
        <p14:creationId xmlns:p14="http://schemas.microsoft.com/office/powerpoint/2010/main" val="3106718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32654" y="539552"/>
            <a:ext cx="6192688" cy="753509"/>
          </a:xfrm>
        </p:spPr>
        <p:txBody>
          <a:bodyPr>
            <a:normAutofit/>
          </a:bodyPr>
          <a:lstStyle/>
          <a:p>
            <a:pPr algn="ctr"/>
            <a:r>
              <a:rPr lang="he-IL" sz="2800" dirty="0" smtClean="0"/>
              <a:t>נספח בטיחות</a:t>
            </a:r>
            <a:endParaRPr lang="he-IL" sz="2800" dirty="0"/>
          </a:p>
        </p:txBody>
      </p:sp>
      <p:sp>
        <p:nvSpPr>
          <p:cNvPr id="3" name="מציין מיקום תוכן 2"/>
          <p:cNvSpPr>
            <a:spLocks noGrp="1"/>
          </p:cNvSpPr>
          <p:nvPr>
            <p:ph idx="1"/>
          </p:nvPr>
        </p:nvSpPr>
        <p:spPr>
          <a:xfrm>
            <a:off x="278649" y="1115616"/>
            <a:ext cx="6300698" cy="7383766"/>
          </a:xfrm>
        </p:spPr>
        <p:txBody>
          <a:bodyPr>
            <a:noAutofit/>
          </a:bodyPr>
          <a:lstStyle/>
          <a:p>
            <a:pPr marL="68580" indent="0">
              <a:buNone/>
            </a:pPr>
            <a:r>
              <a:rPr lang="he-IL" sz="1400" b="1" u="sng" dirty="0"/>
              <a:t>בטיחות מכשירי חשמל</a:t>
            </a:r>
            <a:endParaRPr lang="en-US" sz="1400" dirty="0"/>
          </a:p>
          <a:p>
            <a:pPr marL="68580" indent="0">
              <a:buNone/>
            </a:pPr>
            <a:r>
              <a:rPr lang="he-IL" sz="1400" dirty="0"/>
              <a:t>1.      לאורח מותר להביא לדירה מכשירי חשמל כגון: מאורר, מיקרוגל, טוסטר אובן, מנורת שולחן, מפזר חום. ובתנאי שהינם תקינים מבחינה חשמלית ונבדקו לפני הכנסתם לדירה על ידי חשמלאי מהמעונות. על המכשירים לשאת תו תקן ישראלי. עליהם להיות מצוידים בתקע תיקני ויוזנו משקע כוח קבוע (בקיר) בלבד.</a:t>
            </a:r>
            <a:endParaRPr lang="en-US" sz="1400" dirty="0"/>
          </a:p>
          <a:p>
            <a:pPr marL="68580" indent="0">
              <a:buNone/>
            </a:pPr>
            <a:r>
              <a:rPr lang="he-IL" sz="1400" dirty="0"/>
              <a:t>2.       על המכשירים להיבדק, תקופתית, על ידי חשמלאי המעונות, על מנת לוודא תקינותו ותקינות הכבל והתקע (באחריות המשתמש). מכשירים אלו יש להציב כך שלא יפריעו למעבר. </a:t>
            </a:r>
            <a:endParaRPr lang="en-US" sz="1400" dirty="0"/>
          </a:p>
          <a:p>
            <a:pPr marL="68580" indent="0">
              <a:buNone/>
            </a:pPr>
            <a:r>
              <a:rPr lang="he-IL" sz="1400" dirty="0"/>
              <a:t>3.      המכשירים ישמשו לייעודם המקורי בלבד (דוג' אין לייבש בגדים ע"י תנור וכד').</a:t>
            </a:r>
            <a:endParaRPr lang="en-US" sz="1400" dirty="0"/>
          </a:p>
          <a:p>
            <a:pPr marL="68580" indent="0">
              <a:buNone/>
            </a:pPr>
            <a:r>
              <a:rPr lang="he-IL" sz="1400" dirty="0"/>
              <a:t>4.      אין להשתמש במפצלים ו/או מאריכים , אלא באישור חשמלאי המעונות.</a:t>
            </a:r>
            <a:endParaRPr lang="en-US" sz="1400" dirty="0"/>
          </a:p>
          <a:p>
            <a:pPr marL="68580" indent="0">
              <a:buNone/>
            </a:pPr>
            <a:r>
              <a:rPr lang="he-IL" sz="1400" dirty="0"/>
              <a:t>5.      אין להכניס ולהשתמש בדירה בתנור ספירלי, בעל סליל להט גלוי.</a:t>
            </a:r>
            <a:endParaRPr lang="en-US" sz="1400" dirty="0"/>
          </a:p>
          <a:p>
            <a:pPr marL="68580" indent="0">
              <a:buNone/>
            </a:pPr>
            <a:r>
              <a:rPr lang="he-IL" sz="1400" dirty="0"/>
              <a:t>6.      על מכשירי החשמל להיות מוצבים במקום יבש ומרוחק ממקור רטיבות, ניירות וחומרים דליקים.</a:t>
            </a:r>
            <a:endParaRPr lang="en-US" sz="1400" dirty="0"/>
          </a:p>
          <a:p>
            <a:pPr marL="68580" indent="0">
              <a:buNone/>
            </a:pPr>
            <a:r>
              <a:rPr lang="he-IL" sz="1400" dirty="0"/>
              <a:t>7.       אין להשאיר מכשירי חשמל  שהוזכרו לעיל מופעלים ללא השגחה.</a:t>
            </a:r>
            <a:endParaRPr lang="en-US" sz="1400" dirty="0"/>
          </a:p>
          <a:p>
            <a:pPr marL="68580" indent="0">
              <a:buNone/>
            </a:pPr>
            <a:r>
              <a:rPr lang="he-IL" sz="1400" dirty="0"/>
              <a:t>8.      על כל תקלה במערכת </a:t>
            </a:r>
            <a:r>
              <a:rPr lang="he-IL" sz="1400" dirty="0" smtClean="0"/>
              <a:t>החשמל, גז, </a:t>
            </a:r>
            <a:r>
              <a:rPr lang="he-IL" sz="1400" dirty="0"/>
              <a:t>יש להודיע </a:t>
            </a:r>
            <a:r>
              <a:rPr lang="he-IL" sz="1400" dirty="0" smtClean="0"/>
              <a:t>מידית </a:t>
            </a:r>
            <a:r>
              <a:rPr lang="he-IL" sz="1400" dirty="0"/>
              <a:t>לתחזוקה במעונות, בכל מקרה אין לטפל בתיקוני </a:t>
            </a:r>
            <a:r>
              <a:rPr lang="he-IL" sz="1400" dirty="0" smtClean="0"/>
              <a:t>חשמל וגז באופן </a:t>
            </a:r>
            <a:r>
              <a:rPr lang="he-IL" sz="1400" dirty="0"/>
              <a:t>עצמאי.</a:t>
            </a:r>
            <a:endParaRPr lang="en-US" sz="1400" dirty="0"/>
          </a:p>
          <a:p>
            <a:pPr marL="68580" indent="0">
              <a:buNone/>
            </a:pPr>
            <a:r>
              <a:rPr lang="he-IL" sz="1400" b="1" u="sng" dirty="0"/>
              <a:t>בטיחות אש</a:t>
            </a:r>
            <a:endParaRPr lang="en-US" sz="1400" dirty="0"/>
          </a:p>
          <a:p>
            <a:pPr marL="68580" indent="0">
              <a:buNone/>
            </a:pPr>
            <a:r>
              <a:rPr lang="he-IL" sz="1400" dirty="0"/>
              <a:t>1.       אין להשאיר בדירה נרות דולקים או מקורות אש ללא השגחה (נרות, סיגריות).</a:t>
            </a:r>
            <a:endParaRPr lang="en-US" sz="1400" dirty="0"/>
          </a:p>
          <a:p>
            <a:pPr marL="68580" indent="0">
              <a:buNone/>
            </a:pPr>
            <a:r>
              <a:rPr lang="he-IL" sz="1400" dirty="0"/>
              <a:t>2.       אין להבעיר בדירה אש חייה</a:t>
            </a:r>
            <a:r>
              <a:rPr lang="he-IL" sz="1400" dirty="0" smtClean="0"/>
              <a:t>.</a:t>
            </a:r>
          </a:p>
          <a:p>
            <a:pPr marL="68580" indent="0">
              <a:buNone/>
            </a:pPr>
            <a:r>
              <a:rPr lang="he-IL" sz="1400" dirty="0" smtClean="0"/>
              <a:t>3.        אין לכסות את מכשירי גלאי העשן הנמצאים בתקרת הדירה והחדר.</a:t>
            </a:r>
            <a:endParaRPr lang="en-US" sz="1400" dirty="0"/>
          </a:p>
          <a:p>
            <a:pPr marL="68580" indent="0">
              <a:buNone/>
            </a:pPr>
            <a:r>
              <a:rPr lang="he-IL" sz="1400" dirty="0" smtClean="0"/>
              <a:t>4.</a:t>
            </a:r>
            <a:r>
              <a:rPr lang="he-IL" sz="1400" dirty="0"/>
              <a:t>       אין לכסות מנורות לבון על מנת למנוע התחממות ואפשרות לדליקה.</a:t>
            </a:r>
            <a:endParaRPr lang="en-US" sz="1400" dirty="0"/>
          </a:p>
          <a:p>
            <a:pPr marL="68580" indent="0">
              <a:buNone/>
            </a:pPr>
            <a:r>
              <a:rPr lang="he-IL" sz="1400" dirty="0" smtClean="0"/>
              <a:t>5.</a:t>
            </a:r>
            <a:r>
              <a:rPr lang="he-IL" sz="1400" dirty="0"/>
              <a:t>       אין לכסות את פתחי האוורור של מכשיר חשמלי.</a:t>
            </a:r>
            <a:endParaRPr lang="en-US" sz="1400" dirty="0"/>
          </a:p>
          <a:p>
            <a:pPr marL="68580" indent="0">
              <a:buNone/>
            </a:pPr>
            <a:r>
              <a:rPr lang="he-IL" sz="1400" dirty="0" smtClean="0"/>
              <a:t>6.</a:t>
            </a:r>
            <a:r>
              <a:rPr lang="he-IL" sz="1400" dirty="0"/>
              <a:t>       השימוש בגז על פי דף הוראות בטיחות הקיים בדירה (במעונות שקמה בלבד).</a:t>
            </a:r>
            <a:endParaRPr lang="en-US" sz="1400" dirty="0"/>
          </a:p>
          <a:p>
            <a:pPr marL="68580" indent="0">
              <a:buNone/>
            </a:pPr>
            <a:r>
              <a:rPr lang="he-IL" sz="1400" dirty="0" smtClean="0"/>
              <a:t>7.</a:t>
            </a:r>
            <a:r>
              <a:rPr lang="he-IL" sz="1400" dirty="0"/>
              <a:t>       במקרה של דליפת גז או חשש לכך אין להדליק או לכבות אורות בדירה – יש לפתוח חלונות לאוורור לסגור ברזי גז ולדווח </a:t>
            </a:r>
            <a:r>
              <a:rPr lang="he-IL" sz="1400" dirty="0" err="1"/>
              <a:t>מיידית</a:t>
            </a:r>
            <a:r>
              <a:rPr lang="he-IL" sz="1400" dirty="0"/>
              <a:t> על כך לתחזוקת המעונות.</a:t>
            </a:r>
            <a:endParaRPr lang="en-US" sz="1400" dirty="0"/>
          </a:p>
          <a:p>
            <a:pPr marL="68580" indent="0">
              <a:buNone/>
            </a:pPr>
            <a:r>
              <a:rPr lang="he-IL" sz="1400" dirty="0" smtClean="0"/>
              <a:t>8.</a:t>
            </a:r>
            <a:r>
              <a:rPr lang="he-IL" sz="1400" dirty="0"/>
              <a:t>       חל איסור מוחלט להשתמש בכיריים גז בדירות בהן השימוש הוא בכיריים חשמליות.</a:t>
            </a:r>
            <a:endParaRPr lang="en-US" sz="1400" dirty="0"/>
          </a:p>
          <a:p>
            <a:pPr marL="68580" indent="0">
              <a:buNone/>
            </a:pPr>
            <a:r>
              <a:rPr lang="he-IL" sz="1400" dirty="0" smtClean="0"/>
              <a:t>9.</a:t>
            </a:r>
            <a:r>
              <a:rPr lang="he-IL" sz="1400" dirty="0"/>
              <a:t>       אין לבצע שינויים במערכת גז.</a:t>
            </a:r>
            <a:endParaRPr lang="en-US" sz="1400" dirty="0"/>
          </a:p>
          <a:p>
            <a:pPr marL="68580" indent="0">
              <a:buNone/>
            </a:pPr>
            <a:r>
              <a:rPr lang="he-IL" sz="1400" dirty="0" smtClean="0"/>
              <a:t>10.</a:t>
            </a:r>
            <a:r>
              <a:rPr lang="he-IL" sz="1400" dirty="0"/>
              <a:t>       אין להניח או לאחסן פרטים כל שהם בעמדות כיבוי אש.</a:t>
            </a:r>
            <a:endParaRPr lang="en-US" sz="1400" dirty="0"/>
          </a:p>
          <a:p>
            <a:pPr marL="68580" indent="0">
              <a:buNone/>
            </a:pPr>
            <a:r>
              <a:rPr lang="he-IL" sz="1400" dirty="0" smtClean="0"/>
              <a:t>11.</a:t>
            </a:r>
            <a:r>
              <a:rPr lang="he-IL" sz="1400" dirty="0"/>
              <a:t>   אין לעשות שימוש כל שהוא בציוד כיבוי אש למעט בזמן שריפה.</a:t>
            </a:r>
            <a:endParaRPr lang="en-US" sz="1400" dirty="0"/>
          </a:p>
          <a:p>
            <a:pPr marL="68580" indent="0">
              <a:buNone/>
            </a:pPr>
            <a:r>
              <a:rPr lang="he-IL" sz="1400" dirty="0" smtClean="0"/>
              <a:t>12.</a:t>
            </a:r>
            <a:r>
              <a:rPr lang="he-IL" sz="1400" dirty="0"/>
              <a:t>   יש לשמור על מעברים פנויים מחפצים על מנת לאפשר מילוט בזמן חירום.</a:t>
            </a:r>
            <a:endParaRPr lang="en-US" sz="1400" dirty="0"/>
          </a:p>
        </p:txBody>
      </p:sp>
      <p:sp>
        <p:nvSpPr>
          <p:cNvPr id="8" name="מלבן 7"/>
          <p:cNvSpPr/>
          <p:nvPr/>
        </p:nvSpPr>
        <p:spPr>
          <a:xfrm>
            <a:off x="3211631" y="8774668"/>
            <a:ext cx="434735" cy="369332"/>
          </a:xfrm>
          <a:prstGeom prst="rect">
            <a:avLst/>
          </a:prstGeom>
        </p:spPr>
        <p:txBody>
          <a:bodyPr wrap="none">
            <a:spAutoFit/>
          </a:bodyPr>
          <a:lstStyle/>
          <a:p>
            <a:pPr algn="ctr"/>
            <a:fld id="{70244715-99B2-4F87-BD24-6AF6196086E8}" type="slidenum">
              <a:rPr lang="he-IL"/>
              <a:pPr algn="ctr"/>
              <a:t>25</a:t>
            </a:fld>
            <a:endParaRPr lang="he-IL" dirty="0"/>
          </a:p>
        </p:txBody>
      </p:sp>
      <p:sp>
        <p:nvSpPr>
          <p:cNvPr id="9" name="מלבן 8"/>
          <p:cNvSpPr/>
          <p:nvPr/>
        </p:nvSpPr>
        <p:spPr>
          <a:xfrm>
            <a:off x="3502248" y="5907"/>
            <a:ext cx="2664296" cy="1384995"/>
          </a:xfrm>
          <a:prstGeom prst="rect">
            <a:avLst/>
          </a:prstGeom>
        </p:spPr>
        <p:txBody>
          <a:bodyPr wrap="square">
            <a:spAutoFit/>
          </a:bodyPr>
          <a:lstStyle/>
          <a:p>
            <a:pPr algn="ctr"/>
            <a:r>
              <a:rPr lang="he-IL" sz="2400" dirty="0"/>
              <a:t>נוהלי ביטחון ובטיחות במעונות</a:t>
            </a:r>
          </a:p>
          <a:p>
            <a:pPr algn="ctr"/>
            <a:endParaRPr lang="he-IL" sz="3600" dirty="0"/>
          </a:p>
        </p:txBody>
      </p:sp>
    </p:spTree>
    <p:extLst>
      <p:ext uri="{BB962C8B-B14F-4D97-AF65-F5344CB8AC3E}">
        <p14:creationId xmlns:p14="http://schemas.microsoft.com/office/powerpoint/2010/main" val="219528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3122731" y="8774668"/>
            <a:ext cx="434735" cy="369332"/>
          </a:xfrm>
          <a:prstGeom prst="rect">
            <a:avLst/>
          </a:prstGeom>
        </p:spPr>
        <p:txBody>
          <a:bodyPr wrap="none">
            <a:spAutoFit/>
          </a:bodyPr>
          <a:lstStyle/>
          <a:p>
            <a:pPr algn="ctr"/>
            <a:fld id="{70244715-99B2-4F87-BD24-6AF6196086E8}" type="slidenum">
              <a:rPr lang="he-IL"/>
              <a:pPr algn="ctr"/>
              <a:t>26</a:t>
            </a:fld>
            <a:endParaRPr lang="he-IL" dirty="0"/>
          </a:p>
        </p:txBody>
      </p:sp>
      <p:sp>
        <p:nvSpPr>
          <p:cNvPr id="9" name="מלבן 8"/>
          <p:cNvSpPr/>
          <p:nvPr/>
        </p:nvSpPr>
        <p:spPr>
          <a:xfrm>
            <a:off x="3501007" y="35623"/>
            <a:ext cx="2664297" cy="830997"/>
          </a:xfrm>
          <a:prstGeom prst="rect">
            <a:avLst/>
          </a:prstGeom>
        </p:spPr>
        <p:txBody>
          <a:bodyPr wrap="square">
            <a:spAutoFit/>
          </a:bodyPr>
          <a:lstStyle/>
          <a:p>
            <a:pPr algn="ctr"/>
            <a:r>
              <a:rPr lang="he-IL" sz="2400" dirty="0"/>
              <a:t>נוהלי ביטחון ובטיחות במעונות</a:t>
            </a:r>
          </a:p>
        </p:txBody>
      </p:sp>
      <p:sp>
        <p:nvSpPr>
          <p:cNvPr id="10" name="מלבן 9"/>
          <p:cNvSpPr/>
          <p:nvPr/>
        </p:nvSpPr>
        <p:spPr>
          <a:xfrm>
            <a:off x="269775" y="1259634"/>
            <a:ext cx="6192688" cy="7694414"/>
          </a:xfrm>
          <a:prstGeom prst="rect">
            <a:avLst/>
          </a:prstGeom>
        </p:spPr>
        <p:txBody>
          <a:bodyPr wrap="square">
            <a:spAutoFit/>
          </a:bodyPr>
          <a:lstStyle/>
          <a:p>
            <a:pPr marL="68580" indent="0" algn="ctr">
              <a:buNone/>
            </a:pPr>
            <a:r>
              <a:rPr lang="he-IL" sz="4000" dirty="0">
                <a:solidFill>
                  <a:schemeClr val="accent1"/>
                </a:solidFill>
                <a:latin typeface="Arial Unicode MS" panose="020B0604020202020204" pitchFamily="34" charset="-128"/>
                <a:ea typeface="Arial Unicode MS" panose="020B0604020202020204" pitchFamily="34" charset="-128"/>
              </a:rPr>
              <a:t>כיתת כוננות מעונות</a:t>
            </a:r>
            <a:endPar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כיתת הכוננות מונה כ – 30 סטודנטים מתנדבים מקרב דיירי המעונות,</a:t>
            </a:r>
            <a:r>
              <a:rPr lang="he-IL"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וכוללים גם את הכוננים ומאבטחי המעונות. כיתת הכוננות פועלת בשעת חירום, בעת פיגוע, שריפה או כל אסון אחר, לצורך פינוי המעונות, טיפול בנפגעים, ברמת מתן עזרה ראשונה בסיסית, חבירה והגשת סיוע לכוחות מד"א ומשטרה. האחראי על כיתת הכוננות ואיושה הנו קב"ט המעונות. אנשי כיתת הכוננות אינם מקבלים שכר עבור תפקידם. במהלך שנה"ל עוברים אנשי כיתת הכוננות השתלמויות קצרות בנושאים כגון: החייאה, עזרה ראשונה בסיסית, כיבוי שריפות ותרגול פינוי המעונות .</a:t>
            </a: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במהלך שנה"ל יערך תרגיל לפינוי המעונות לצורך תרגול כיתת הכוננות ודיירי המעונות. הודעה על מועד התרגיל תפורסם בסמוך לתרגיל.</a:t>
            </a: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דיירים המעוניינים להצטרף לכיתת הכוננות יפנו לקב"ט המעונות בתחילת שנה"ל. </a:t>
            </a: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buNone/>
            </a:pPr>
            <a:r>
              <a:rPr lang="he-IL" sz="4000" dirty="0" smtClean="0">
                <a:solidFill>
                  <a:schemeClr val="accent1"/>
                </a:solidFill>
                <a:latin typeface="Arial Unicode MS" panose="020B0604020202020204" pitchFamily="34" charset="-128"/>
                <a:ea typeface="Arial Unicode MS" panose="020B0604020202020204" pitchFamily="34" charset="-128"/>
                <a:cs typeface="+mj-cs"/>
              </a:rPr>
              <a:t>חדרי בטחון</a:t>
            </a:r>
            <a:endParaRPr lang="en-US" sz="4000" dirty="0" smtClean="0">
              <a:solidFill>
                <a:schemeClr val="accent1"/>
              </a:solidFill>
              <a:latin typeface="Arial Unicode MS" panose="020B0604020202020204" pitchFamily="34" charset="-128"/>
              <a:ea typeface="Arial Unicode MS" panose="020B0604020202020204" pitchFamily="34" charset="-128"/>
              <a:cs typeface="+mj-cs"/>
            </a:endParaRPr>
          </a:p>
          <a:p>
            <a:pPr marL="68580"/>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בשעת חירום בעת הצורך ישמשו כל חדרי הממ"ד במעונות טליה ובריטניה מרחב מיגון דירתי. </a:t>
            </a:r>
            <a:r>
              <a:rPr lang="he-IL" dirty="0">
                <a:latin typeface="Arial Unicode MS" panose="020B0604020202020204" pitchFamily="34" charset="-128"/>
                <a:ea typeface="Arial Unicode MS" panose="020B0604020202020204" pitchFamily="34" charset="-128"/>
                <a:cs typeface="Arial Unicode MS" panose="020B0604020202020204" pitchFamily="34" charset="-128"/>
              </a:rPr>
              <a:t>בדירות זוגות, בעת חירום יפתח המעבר בין הדירות</a:t>
            </a:r>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68580" indent="0">
              <a:buNone/>
            </a:pPr>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חדרי המדרגות בתוך בניין פדרמן ישמשו כמרחב מוגן וכן </a:t>
            </a:r>
          </a:p>
          <a:p>
            <a:pPr marL="68580" indent="0">
              <a:buNone/>
            </a:pPr>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בית הכנסת וחדר הכביסה בגוש 3</a:t>
            </a:r>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68580" indent="0">
              <a:buNone/>
            </a:pPr>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במעונות שקמה-קיים מקלט מוכן במקום.</a:t>
            </a:r>
          </a:p>
          <a:p>
            <a:pPr marL="68580" indent="0">
              <a:buNone/>
            </a:pPr>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קיים ממ"ד בחניון 1- במעונות טליה אשר ישמש את כל שוהי בניין ציבורי מועדון ומכולת וחממה בעת חירום.</a:t>
            </a:r>
          </a:p>
        </p:txBody>
      </p:sp>
    </p:spTree>
    <p:extLst>
      <p:ext uri="{BB962C8B-B14F-4D97-AF65-F5344CB8AC3E}">
        <p14:creationId xmlns:p14="http://schemas.microsoft.com/office/powerpoint/2010/main" val="1999685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01008" y="14412"/>
            <a:ext cx="2718390" cy="626475"/>
          </a:xfrm>
        </p:spPr>
        <p:txBody>
          <a:bodyPr>
            <a:normAutofit/>
          </a:bodyPr>
          <a:lstStyle/>
          <a:p>
            <a:r>
              <a:rPr lang="he-IL" sz="3200" dirty="0" smtClean="0">
                <a:solidFill>
                  <a:schemeClr val="tx1"/>
                </a:solidFill>
              </a:rPr>
              <a:t>גביית שכר דירה</a:t>
            </a:r>
            <a:endParaRPr lang="he-IL" sz="3200" dirty="0">
              <a:solidFill>
                <a:schemeClr val="tx1"/>
              </a:solidFill>
            </a:endParaRPr>
          </a:p>
        </p:txBody>
      </p:sp>
      <p:sp>
        <p:nvSpPr>
          <p:cNvPr id="3" name="מציין מיקום תוכן 2"/>
          <p:cNvSpPr>
            <a:spLocks noGrp="1"/>
          </p:cNvSpPr>
          <p:nvPr>
            <p:ph idx="1"/>
          </p:nvPr>
        </p:nvSpPr>
        <p:spPr>
          <a:xfrm>
            <a:off x="260648" y="899592"/>
            <a:ext cx="6336704" cy="8040176"/>
          </a:xfrm>
        </p:spPr>
        <p:txBody>
          <a:bodyPr>
            <a:normAutofit fontScale="92500" lnSpcReduction="20000"/>
          </a:bodyPr>
          <a:lstStyle/>
          <a:p>
            <a:pPr marL="68580" indent="0">
              <a:buNone/>
            </a:pPr>
            <a:r>
              <a:rPr lang="he-IL" sz="1700" b="1" dirty="0" smtClean="0">
                <a:solidFill>
                  <a:schemeClr val="accent2">
                    <a:lumMod val="60000"/>
                    <a:lumOff val="40000"/>
                  </a:schemeClr>
                </a:solidFill>
              </a:rPr>
              <a:t>אופן ומועד הגבייה- </a:t>
            </a:r>
            <a:r>
              <a:rPr lang="he-IL" sz="1700" dirty="0"/>
              <a:t>על מנת שתוכלו להיערך מבחינה כספית הוחלט כי שכר הדירה ייגבה ב – 10 לכל חודש (ייתכנו שינויים קלים במועד הגבייה). </a:t>
            </a:r>
            <a:r>
              <a:rPr lang="he-IL" sz="1700" dirty="0" smtClean="0"/>
              <a:t>גביית </a:t>
            </a:r>
            <a:r>
              <a:rPr lang="he-IL" sz="1700" dirty="0"/>
              <a:t>שכר הדירה הינה בעבור אותו חודש. למשל, גבייה בתאריך </a:t>
            </a:r>
            <a:r>
              <a:rPr lang="he-IL" sz="1700" dirty="0" smtClean="0"/>
              <a:t>10.12 </a:t>
            </a:r>
            <a:r>
              <a:rPr lang="he-IL" sz="1700" dirty="0"/>
              <a:t>תהיה בעבור </a:t>
            </a:r>
            <a:r>
              <a:rPr lang="he-IL" sz="1700" dirty="0" smtClean="0"/>
              <a:t>חודש דצמבר.</a:t>
            </a:r>
            <a:endParaRPr lang="en-US" sz="1700" dirty="0"/>
          </a:p>
          <a:p>
            <a:pPr marL="68580" indent="0">
              <a:buNone/>
            </a:pPr>
            <a:r>
              <a:rPr lang="he-IL" sz="1700" dirty="0"/>
              <a:t>יתכן  שינוי בתאריך הגבייה (לפני או אחרי ה 10 בחודש) וזאת באם בתאריך זה חל חג, סופשבוע וכדומה.</a:t>
            </a:r>
            <a:endParaRPr lang="en-US" sz="1700" dirty="0"/>
          </a:p>
          <a:p>
            <a:pPr marL="68580" indent="0">
              <a:buNone/>
            </a:pPr>
            <a:r>
              <a:rPr lang="he-IL" sz="1700" dirty="0"/>
              <a:t>גביית שכר הדירה מתבצעת באמצעות הוראות הקבע שלכם כפי שדיווחתם עליהן עם קבלתכם </a:t>
            </a:r>
            <a:r>
              <a:rPr lang="he-IL" sz="1700" dirty="0" smtClean="0"/>
              <a:t>למעונות. </a:t>
            </a:r>
            <a:r>
              <a:rPr lang="he-IL" sz="1700" dirty="0" smtClean="0">
                <a:solidFill>
                  <a:schemeClr val="accent2">
                    <a:lumMod val="60000"/>
                    <a:lumOff val="40000"/>
                  </a:schemeClr>
                </a:solidFill>
              </a:rPr>
              <a:t>תעריפי שכ"ד לשנה"ל תשפ"ה:</a:t>
            </a:r>
          </a:p>
          <a:p>
            <a:pPr marL="68580" indent="0">
              <a:buNone/>
            </a:pPr>
            <a:endParaRPr lang="he-IL" sz="1700" dirty="0" smtClean="0"/>
          </a:p>
          <a:p>
            <a:pPr marL="68580" indent="0">
              <a:buNone/>
            </a:pPr>
            <a:endParaRPr lang="he-IL" sz="1700" dirty="0" smtClean="0"/>
          </a:p>
          <a:p>
            <a:pPr marL="68580" indent="0">
              <a:buNone/>
            </a:pPr>
            <a:endParaRPr lang="he-IL" sz="1700" dirty="0" smtClean="0"/>
          </a:p>
          <a:p>
            <a:pPr marL="68580" indent="0">
              <a:buNone/>
            </a:pPr>
            <a:endParaRPr lang="he-IL" sz="1700" dirty="0"/>
          </a:p>
          <a:p>
            <a:pPr marL="68580" indent="0">
              <a:buNone/>
            </a:pPr>
            <a:endParaRPr lang="he-IL" sz="1700" dirty="0"/>
          </a:p>
          <a:p>
            <a:pPr marL="68580" indent="0">
              <a:buNone/>
            </a:pPr>
            <a:endParaRPr lang="he-IL" sz="1700" dirty="0" smtClean="0"/>
          </a:p>
          <a:p>
            <a:pPr marL="68580" indent="0">
              <a:buNone/>
            </a:pPr>
            <a:endParaRPr lang="he-IL" sz="1700" dirty="0"/>
          </a:p>
          <a:p>
            <a:pPr marL="68580" indent="0">
              <a:buNone/>
            </a:pPr>
            <a:endParaRPr lang="he-IL" sz="1700" dirty="0" smtClean="0"/>
          </a:p>
          <a:p>
            <a:pPr marL="68580" indent="0">
              <a:buNone/>
            </a:pPr>
            <a:endParaRPr lang="he-IL" sz="1700" dirty="0"/>
          </a:p>
          <a:p>
            <a:pPr marL="68580" indent="0">
              <a:buNone/>
            </a:pPr>
            <a:endParaRPr lang="he-IL" sz="1700" dirty="0" smtClean="0"/>
          </a:p>
          <a:p>
            <a:pPr marL="68580" indent="0">
              <a:buNone/>
            </a:pPr>
            <a:endParaRPr lang="he-IL" sz="1700" dirty="0" smtClean="0"/>
          </a:p>
          <a:p>
            <a:pPr marL="68580" indent="0">
              <a:buNone/>
            </a:pPr>
            <a:endParaRPr lang="en-US" sz="1700" dirty="0" smtClean="0"/>
          </a:p>
          <a:p>
            <a:pPr marL="68580" indent="0">
              <a:buNone/>
            </a:pPr>
            <a:r>
              <a:rPr lang="he-IL" sz="1700" b="1" dirty="0" smtClean="0">
                <a:solidFill>
                  <a:schemeClr val="accent2">
                    <a:lumMod val="60000"/>
                    <a:lumOff val="40000"/>
                  </a:schemeClr>
                </a:solidFill>
              </a:rPr>
              <a:t>פירוט </a:t>
            </a:r>
            <a:r>
              <a:rPr lang="he-IL" sz="1700" b="1" dirty="0">
                <a:solidFill>
                  <a:schemeClr val="accent2">
                    <a:lumMod val="60000"/>
                    <a:lumOff val="40000"/>
                  </a:schemeClr>
                </a:solidFill>
              </a:rPr>
              <a:t>תשלום המקדמה ששולמה עם קבלתכם למעונות:</a:t>
            </a:r>
            <a:endParaRPr lang="en-US" sz="1700" dirty="0">
              <a:solidFill>
                <a:schemeClr val="accent2">
                  <a:lumMod val="60000"/>
                  <a:lumOff val="40000"/>
                </a:schemeClr>
              </a:solidFill>
            </a:endParaRPr>
          </a:p>
          <a:p>
            <a:pPr marL="68580" indent="0">
              <a:buNone/>
            </a:pPr>
            <a:r>
              <a:rPr lang="he-IL" sz="1700" b="1" dirty="0"/>
              <a:t>1200 ₪ ליחיד</a:t>
            </a:r>
            <a:r>
              <a:rPr lang="he-IL" sz="1700" dirty="0"/>
              <a:t> כולל:  700 ₪ פיקדון + 500 ₪ </a:t>
            </a:r>
            <a:endParaRPr lang="he-IL" sz="1700" dirty="0" smtClean="0"/>
          </a:p>
          <a:p>
            <a:pPr marL="68580" indent="0">
              <a:buNone/>
            </a:pPr>
            <a:r>
              <a:rPr lang="he-IL" sz="1700" b="1" dirty="0" smtClean="0"/>
              <a:t>2250 </a:t>
            </a:r>
            <a:r>
              <a:rPr lang="he-IL" sz="1700" b="1" dirty="0"/>
              <a:t>₪ לזוג </a:t>
            </a:r>
            <a:r>
              <a:rPr lang="he-IL" sz="1700" dirty="0"/>
              <a:t> כולל:  </a:t>
            </a:r>
            <a:r>
              <a:rPr lang="he-IL" sz="1700" dirty="0" smtClean="0"/>
              <a:t>1250 </a:t>
            </a:r>
            <a:r>
              <a:rPr lang="he-IL" sz="1700" dirty="0"/>
              <a:t>₪ פיקדון + </a:t>
            </a:r>
            <a:r>
              <a:rPr lang="he-IL" sz="1700" dirty="0" smtClean="0"/>
              <a:t>1000 ₪</a:t>
            </a:r>
            <a:endParaRPr lang="en-US" sz="1700" dirty="0"/>
          </a:p>
          <a:p>
            <a:pPr marL="68580" indent="0">
              <a:buNone/>
            </a:pPr>
            <a:r>
              <a:rPr lang="he-IL" sz="1700" dirty="0"/>
              <a:t>(הפיקדון יוחזר לאחר עזיבת </a:t>
            </a:r>
            <a:r>
              <a:rPr lang="he-IL" sz="1700" dirty="0" smtClean="0"/>
              <a:t>הסטודנט/</a:t>
            </a:r>
            <a:r>
              <a:rPr lang="he-IL" sz="1700" dirty="0" err="1" smtClean="0"/>
              <a:t>ית</a:t>
            </a:r>
            <a:r>
              <a:rPr lang="he-IL" sz="1700" dirty="0" smtClean="0"/>
              <a:t> </a:t>
            </a:r>
            <a:r>
              <a:rPr lang="he-IL" sz="1700" dirty="0"/>
              <a:t>במידה שלא נותר חוב).</a:t>
            </a:r>
            <a:endParaRPr lang="en-US" sz="1700" dirty="0"/>
          </a:p>
          <a:p>
            <a:pPr marL="68580" indent="0">
              <a:buNone/>
            </a:pPr>
            <a:r>
              <a:rPr lang="he-IL" sz="1700" b="1" dirty="0"/>
              <a:t> </a:t>
            </a:r>
            <a:endParaRPr lang="en-US" sz="1700" dirty="0">
              <a:solidFill>
                <a:schemeClr val="accent2">
                  <a:lumMod val="60000"/>
                  <a:lumOff val="40000"/>
                </a:schemeClr>
              </a:solidFill>
            </a:endParaRPr>
          </a:p>
          <a:p>
            <a:pPr marL="68580" indent="0">
              <a:buNone/>
            </a:pPr>
            <a:r>
              <a:rPr lang="he-IL" sz="1700" b="1" dirty="0">
                <a:solidFill>
                  <a:schemeClr val="accent2">
                    <a:lumMod val="60000"/>
                    <a:lumOff val="40000"/>
                  </a:schemeClr>
                </a:solidFill>
              </a:rPr>
              <a:t>בחודש נובמבר החיוב ייעשה כדלקמן:</a:t>
            </a:r>
            <a:endParaRPr lang="en-US" sz="1700" dirty="0">
              <a:solidFill>
                <a:schemeClr val="accent2">
                  <a:lumMod val="60000"/>
                  <a:lumOff val="40000"/>
                </a:schemeClr>
              </a:solidFill>
            </a:endParaRPr>
          </a:p>
          <a:p>
            <a:pPr marL="68580" indent="0">
              <a:buNone/>
            </a:pPr>
            <a:r>
              <a:rPr lang="he-IL" sz="1700" b="1" dirty="0"/>
              <a:t>סטודנטים </a:t>
            </a:r>
            <a:r>
              <a:rPr lang="he-IL" sz="1700" b="1" dirty="0" smtClean="0"/>
              <a:t>יחידים ותיקים </a:t>
            </a:r>
            <a:r>
              <a:rPr lang="he-IL" sz="1700" b="1" dirty="0"/>
              <a:t>שלא עזבו המעונות בקיץ- </a:t>
            </a:r>
            <a:r>
              <a:rPr lang="he-IL" sz="1700" dirty="0"/>
              <a:t>ישלמו בעבור התקופה</a:t>
            </a:r>
            <a:r>
              <a:rPr lang="he-IL" sz="1700" b="1" dirty="0"/>
              <a:t> </a:t>
            </a:r>
            <a:r>
              <a:rPr lang="he-IL" sz="1700" dirty="0"/>
              <a:t> </a:t>
            </a:r>
            <a:r>
              <a:rPr lang="he-IL" sz="1700" dirty="0" smtClean="0"/>
              <a:t>30.11– 01.10 </a:t>
            </a:r>
            <a:r>
              <a:rPr lang="he-IL" sz="1700" dirty="0"/>
              <a:t>. מסך תשלום שכר הדירה עבור תקופה זו יקוזז פיקדון משנה שעברה (700 ₪) + 500 ₪ מקדמה ששולמה השנה ,</a:t>
            </a:r>
            <a:r>
              <a:rPr lang="he-IL" sz="1700" u="sng" dirty="0"/>
              <a:t>סה"כ יקוזזו 1200 ₪,</a:t>
            </a:r>
            <a:r>
              <a:rPr lang="he-IL" sz="1700" dirty="0"/>
              <a:t> וזאת בתנאי שלא נצבר חוב משנה קודמת.</a:t>
            </a:r>
            <a:endParaRPr lang="en-US" sz="1700" dirty="0"/>
          </a:p>
          <a:p>
            <a:pPr marL="68580" indent="0">
              <a:buNone/>
            </a:pPr>
            <a:r>
              <a:rPr lang="he-IL" sz="1700" b="1" dirty="0"/>
              <a:t>סטודנטים </a:t>
            </a:r>
            <a:r>
              <a:rPr lang="he-IL" sz="1700" b="1" dirty="0" smtClean="0"/>
              <a:t>יחידים חדשים-</a:t>
            </a:r>
            <a:r>
              <a:rPr lang="he-IL" sz="1700" dirty="0" smtClean="0"/>
              <a:t> </a:t>
            </a:r>
            <a:r>
              <a:rPr lang="he-IL" sz="1700" b="1" dirty="0"/>
              <a:t> </a:t>
            </a:r>
            <a:r>
              <a:rPr lang="he-IL" sz="1700" dirty="0"/>
              <a:t>ישלמו בעבור התקופה </a:t>
            </a:r>
            <a:r>
              <a:rPr lang="he-IL" sz="1700" dirty="0" smtClean="0"/>
              <a:t>30.11–9.10  </a:t>
            </a:r>
            <a:r>
              <a:rPr lang="he-IL" sz="1700" dirty="0"/>
              <a:t>מסך תשלום שכר הדירה תקוזז המקדמה בסך 500 ₪.</a:t>
            </a:r>
            <a:endParaRPr lang="en-US" sz="1700" dirty="0"/>
          </a:p>
          <a:p>
            <a:pPr marL="68580" indent="0">
              <a:buNone/>
            </a:pPr>
            <a:r>
              <a:rPr lang="he-IL" sz="1700" dirty="0"/>
              <a:t>דיירים אשר רכשו תווית חניה יחויבו בחודש זה בעבור התווית</a:t>
            </a:r>
            <a:r>
              <a:rPr lang="he-IL" sz="1700" dirty="0" smtClean="0"/>
              <a:t>.</a:t>
            </a:r>
            <a:endParaRPr lang="en-US" sz="1700" dirty="0"/>
          </a:p>
        </p:txBody>
      </p:sp>
      <p:sp>
        <p:nvSpPr>
          <p:cNvPr id="6" name="מלבן 5"/>
          <p:cNvSpPr/>
          <p:nvPr/>
        </p:nvSpPr>
        <p:spPr>
          <a:xfrm>
            <a:off x="3068960" y="8755102"/>
            <a:ext cx="434734" cy="369332"/>
          </a:xfrm>
          <a:prstGeom prst="rect">
            <a:avLst/>
          </a:prstGeom>
        </p:spPr>
        <p:txBody>
          <a:bodyPr wrap="none">
            <a:spAutoFit/>
          </a:bodyPr>
          <a:lstStyle/>
          <a:p>
            <a:fld id="{70244715-99B2-4F87-BD24-6AF6196086E8}" type="slidenum">
              <a:rPr lang="he-IL"/>
              <a:pPr/>
              <a:t>27</a:t>
            </a:fld>
            <a:endParaRPr lang="he-IL" dirty="0"/>
          </a:p>
        </p:txBody>
      </p:sp>
      <p:graphicFrame>
        <p:nvGraphicFramePr>
          <p:cNvPr id="4" name="טבלה 3"/>
          <p:cNvGraphicFramePr>
            <a:graphicFrameLocks noGrp="1"/>
          </p:cNvGraphicFramePr>
          <p:nvPr>
            <p:extLst>
              <p:ext uri="{D42A27DB-BD31-4B8C-83A1-F6EECF244321}">
                <p14:modId xmlns:p14="http://schemas.microsoft.com/office/powerpoint/2010/main" val="4256949888"/>
              </p:ext>
            </p:extLst>
          </p:nvPr>
        </p:nvGraphicFramePr>
        <p:xfrm>
          <a:off x="1484784" y="2771800"/>
          <a:ext cx="4536504" cy="2613942"/>
        </p:xfrm>
        <a:graphic>
          <a:graphicData uri="http://schemas.openxmlformats.org/drawingml/2006/table">
            <a:tbl>
              <a:tblPr rtl="1" firstRow="1" bandRow="1">
                <a:tableStyleId>{5FD0F851-EC5A-4D38-B0AD-8093EC10F338}</a:tableStyleId>
              </a:tblPr>
              <a:tblGrid>
                <a:gridCol w="2517062">
                  <a:extLst>
                    <a:ext uri="{9D8B030D-6E8A-4147-A177-3AD203B41FA5}">
                      <a16:colId xmlns:a16="http://schemas.microsoft.com/office/drawing/2014/main" val="509579892"/>
                    </a:ext>
                  </a:extLst>
                </a:gridCol>
                <a:gridCol w="2019442">
                  <a:extLst>
                    <a:ext uri="{9D8B030D-6E8A-4147-A177-3AD203B41FA5}">
                      <a16:colId xmlns:a16="http://schemas.microsoft.com/office/drawing/2014/main" val="2728783134"/>
                    </a:ext>
                  </a:extLst>
                </a:gridCol>
              </a:tblGrid>
              <a:tr h="854619">
                <a:tc>
                  <a:txBody>
                    <a:bodyPr/>
                    <a:lstStyle/>
                    <a:p>
                      <a:pPr algn="r" rtl="1">
                        <a:spcAft>
                          <a:spcPts val="0"/>
                        </a:spcAft>
                        <a:tabLst>
                          <a:tab pos="2637155" algn="ctr"/>
                          <a:tab pos="5274310" algn="r"/>
                        </a:tabLst>
                      </a:pPr>
                      <a:r>
                        <a:rPr lang="he-IL" sz="1800" b="0" dirty="0" smtClean="0"/>
                        <a:t>פדרמן /שקמה </a:t>
                      </a:r>
                      <a:r>
                        <a:rPr lang="he-IL" sz="1200" b="0" dirty="0" smtClean="0"/>
                        <a:t>(עם שותף)</a:t>
                      </a:r>
                    </a:p>
                    <a:p>
                      <a:pPr algn="r" rtl="1">
                        <a:spcAft>
                          <a:spcPts val="0"/>
                        </a:spcAft>
                        <a:tabLst>
                          <a:tab pos="2637155" algn="ctr"/>
                          <a:tab pos="5274310" algn="r"/>
                        </a:tabLst>
                      </a:pPr>
                      <a:r>
                        <a:rPr lang="he-IL" sz="1800" b="0" dirty="0" smtClean="0"/>
                        <a:t>שקמה – </a:t>
                      </a:r>
                      <a:r>
                        <a:rPr lang="he-IL" sz="1400" b="0" dirty="0" smtClean="0"/>
                        <a:t>דירת 2 חדרים</a:t>
                      </a:r>
                      <a:endParaRPr lang="en-US" sz="1200" b="0" dirty="0">
                        <a:latin typeface="Times New Roman"/>
                        <a:ea typeface="Times New Roman"/>
                        <a:cs typeface="David"/>
                      </a:endParaRPr>
                    </a:p>
                  </a:txBody>
                  <a:tcPr marL="68580" marR="68580" marT="0" marB="0"/>
                </a:tc>
                <a:tc>
                  <a:txBody>
                    <a:bodyPr/>
                    <a:lstStyle/>
                    <a:p>
                      <a:pPr algn="ctr" rtl="1">
                        <a:spcAft>
                          <a:spcPts val="0"/>
                        </a:spcAft>
                        <a:tabLst>
                          <a:tab pos="2637155" algn="ctr"/>
                          <a:tab pos="5274310" algn="r"/>
                        </a:tabLst>
                      </a:pPr>
                      <a:r>
                        <a:rPr lang="he-IL" sz="1800" b="0" dirty="0" smtClean="0"/>
                        <a:t>800 ₪</a:t>
                      </a:r>
                      <a:r>
                        <a:rPr lang="he-IL" sz="1800" b="0" baseline="0" dirty="0" smtClean="0"/>
                        <a:t> </a:t>
                      </a:r>
                    </a:p>
                    <a:p>
                      <a:pPr algn="ctr" rtl="1">
                        <a:spcAft>
                          <a:spcPts val="0"/>
                        </a:spcAft>
                        <a:tabLst>
                          <a:tab pos="2637155" algn="ctr"/>
                          <a:tab pos="5274310" algn="r"/>
                        </a:tabLst>
                      </a:pPr>
                      <a:r>
                        <a:rPr lang="en-US" sz="1800" b="0" baseline="0" dirty="0" smtClean="0"/>
                        <a:t>2170</a:t>
                      </a:r>
                      <a:r>
                        <a:rPr lang="he-IL" sz="1800" b="0" baseline="0" dirty="0" smtClean="0"/>
                        <a:t> ₪ </a:t>
                      </a:r>
                    </a:p>
                    <a:p>
                      <a:pPr algn="ctr" rtl="1">
                        <a:spcAft>
                          <a:spcPts val="0"/>
                        </a:spcAft>
                        <a:tabLst>
                          <a:tab pos="2637155" algn="ctr"/>
                          <a:tab pos="5274310" algn="r"/>
                        </a:tabLst>
                      </a:pPr>
                      <a:endParaRPr lang="en-US" sz="1800" b="0" dirty="0">
                        <a:latin typeface="Times New Roman"/>
                        <a:ea typeface="Times New Roman"/>
                        <a:cs typeface="David"/>
                      </a:endParaRPr>
                    </a:p>
                  </a:txBody>
                  <a:tcPr marL="68580" marR="68580" marT="0" marB="0"/>
                </a:tc>
                <a:extLst>
                  <a:ext uri="{0D108BD9-81ED-4DB2-BD59-A6C34878D82A}">
                    <a16:rowId xmlns:a16="http://schemas.microsoft.com/office/drawing/2014/main" val="3322108220"/>
                  </a:ext>
                </a:extLst>
              </a:tr>
              <a:tr h="334958">
                <a:tc>
                  <a:txBody>
                    <a:bodyPr/>
                    <a:lstStyle/>
                    <a:p>
                      <a:pPr algn="r" rtl="1">
                        <a:spcAft>
                          <a:spcPts val="0"/>
                        </a:spcAft>
                        <a:tabLst>
                          <a:tab pos="2637155" algn="ctr"/>
                          <a:tab pos="5274310" algn="r"/>
                        </a:tabLst>
                      </a:pPr>
                      <a:r>
                        <a:rPr lang="he-IL" sz="1800" dirty="0" smtClean="0"/>
                        <a:t>פדרמן יחיד /</a:t>
                      </a:r>
                      <a:r>
                        <a:rPr lang="he-IL" sz="1800" baseline="0" dirty="0" smtClean="0"/>
                        <a:t> שקמה</a:t>
                      </a:r>
                      <a:endParaRPr lang="en-US" sz="1800" dirty="0">
                        <a:latin typeface="Times New Roman"/>
                        <a:ea typeface="Times New Roman"/>
                        <a:cs typeface="David"/>
                      </a:endParaRPr>
                    </a:p>
                  </a:txBody>
                  <a:tcPr marL="68580" marR="68580" marT="0" marB="0"/>
                </a:tc>
                <a:tc>
                  <a:txBody>
                    <a:bodyPr/>
                    <a:lstStyle/>
                    <a:p>
                      <a:pPr algn="ctr" rtl="1">
                        <a:spcAft>
                          <a:spcPts val="0"/>
                        </a:spcAft>
                        <a:tabLst>
                          <a:tab pos="2637155" algn="ctr"/>
                          <a:tab pos="5274310" algn="r"/>
                        </a:tabLst>
                      </a:pPr>
                      <a:r>
                        <a:rPr lang="he-IL" sz="1800" dirty="0" smtClean="0"/>
                        <a:t>945 ₪</a:t>
                      </a:r>
                      <a:endParaRPr lang="en-US" sz="1800" dirty="0">
                        <a:latin typeface="Times New Roman"/>
                        <a:ea typeface="Times New Roman"/>
                        <a:cs typeface="David"/>
                      </a:endParaRPr>
                    </a:p>
                  </a:txBody>
                  <a:tcPr marL="68580" marR="68580" marT="0" marB="0"/>
                </a:tc>
                <a:extLst>
                  <a:ext uri="{0D108BD9-81ED-4DB2-BD59-A6C34878D82A}">
                    <a16:rowId xmlns:a16="http://schemas.microsoft.com/office/drawing/2014/main" val="43069112"/>
                  </a:ext>
                </a:extLst>
              </a:tr>
              <a:tr h="284873">
                <a:tc>
                  <a:txBody>
                    <a:bodyPr/>
                    <a:lstStyle/>
                    <a:p>
                      <a:pPr algn="r" rtl="1">
                        <a:spcAft>
                          <a:spcPts val="0"/>
                        </a:spcAft>
                        <a:tabLst>
                          <a:tab pos="2637155" algn="ctr"/>
                          <a:tab pos="5274310" algn="r"/>
                        </a:tabLst>
                      </a:pPr>
                      <a:r>
                        <a:rPr lang="he-IL" sz="1800" dirty="0"/>
                        <a:t>בריטניה</a:t>
                      </a:r>
                      <a:endParaRPr lang="en-US" sz="1800" dirty="0">
                        <a:latin typeface="Times New Roman"/>
                        <a:ea typeface="Times New Roman"/>
                        <a:cs typeface="David"/>
                      </a:endParaRPr>
                    </a:p>
                  </a:txBody>
                  <a:tcPr marL="68580" marR="68580" marT="0" marB="0"/>
                </a:tc>
                <a:tc>
                  <a:txBody>
                    <a:bodyPr/>
                    <a:lstStyle/>
                    <a:p>
                      <a:pPr algn="ctr" rtl="1">
                        <a:spcAft>
                          <a:spcPts val="0"/>
                        </a:spcAft>
                        <a:tabLst>
                          <a:tab pos="2637155" algn="ctr"/>
                          <a:tab pos="5274310" algn="r"/>
                        </a:tabLst>
                      </a:pPr>
                      <a:r>
                        <a:rPr lang="he-IL" sz="1800" dirty="0" smtClean="0"/>
                        <a:t>945 ₪</a:t>
                      </a:r>
                      <a:endParaRPr lang="en-US" sz="1800" dirty="0">
                        <a:latin typeface="Times New Roman"/>
                        <a:ea typeface="Times New Roman"/>
                        <a:cs typeface="David"/>
                      </a:endParaRPr>
                    </a:p>
                  </a:txBody>
                  <a:tcPr marL="68580" marR="68580" marT="0" marB="0"/>
                </a:tc>
                <a:extLst>
                  <a:ext uri="{0D108BD9-81ED-4DB2-BD59-A6C34878D82A}">
                    <a16:rowId xmlns:a16="http://schemas.microsoft.com/office/drawing/2014/main" val="834554317"/>
                  </a:ext>
                </a:extLst>
              </a:tr>
              <a:tr h="284873">
                <a:tc>
                  <a:txBody>
                    <a:bodyPr/>
                    <a:lstStyle/>
                    <a:p>
                      <a:pPr algn="r" rtl="1">
                        <a:spcAft>
                          <a:spcPts val="0"/>
                        </a:spcAft>
                        <a:tabLst>
                          <a:tab pos="2637155" algn="ctr"/>
                          <a:tab pos="5274310" algn="r"/>
                        </a:tabLst>
                      </a:pPr>
                      <a:r>
                        <a:rPr lang="he-IL" sz="1800" dirty="0"/>
                        <a:t>טליה- יחיד</a:t>
                      </a:r>
                      <a:endParaRPr lang="en-US" sz="1800" dirty="0">
                        <a:latin typeface="Times New Roman"/>
                        <a:ea typeface="Times New Roman"/>
                        <a:cs typeface="David"/>
                      </a:endParaRPr>
                    </a:p>
                  </a:txBody>
                  <a:tcPr marL="68580" marR="68580" marT="0" marB="0"/>
                </a:tc>
                <a:tc>
                  <a:txBody>
                    <a:bodyPr/>
                    <a:lstStyle/>
                    <a:p>
                      <a:pPr algn="ctr" rtl="1">
                        <a:spcAft>
                          <a:spcPts val="0"/>
                        </a:spcAft>
                        <a:tabLst>
                          <a:tab pos="2637155" algn="ctr"/>
                          <a:tab pos="5274310" algn="r"/>
                        </a:tabLst>
                      </a:pPr>
                      <a:r>
                        <a:rPr lang="he-IL" sz="1800" dirty="0" smtClean="0"/>
                        <a:t>1050 ₪</a:t>
                      </a:r>
                      <a:endParaRPr lang="en-US" sz="1800" dirty="0">
                        <a:latin typeface="Times New Roman"/>
                        <a:ea typeface="Times New Roman"/>
                        <a:cs typeface="David"/>
                      </a:endParaRPr>
                    </a:p>
                  </a:txBody>
                  <a:tcPr marL="68580" marR="68580" marT="0" marB="0"/>
                </a:tc>
                <a:extLst>
                  <a:ext uri="{0D108BD9-81ED-4DB2-BD59-A6C34878D82A}">
                    <a16:rowId xmlns:a16="http://schemas.microsoft.com/office/drawing/2014/main" val="884653532"/>
                  </a:ext>
                </a:extLst>
              </a:tr>
              <a:tr h="284873">
                <a:tc>
                  <a:txBody>
                    <a:bodyPr/>
                    <a:lstStyle/>
                    <a:p>
                      <a:pPr algn="r" rtl="1">
                        <a:spcAft>
                          <a:spcPts val="0"/>
                        </a:spcAft>
                        <a:tabLst>
                          <a:tab pos="2637155" algn="ctr"/>
                          <a:tab pos="5274310" algn="r"/>
                        </a:tabLst>
                      </a:pPr>
                      <a:r>
                        <a:rPr lang="he-IL" sz="1800" dirty="0"/>
                        <a:t>טליה- זוגות</a:t>
                      </a:r>
                      <a:endParaRPr lang="en-US" sz="1800" dirty="0">
                        <a:latin typeface="Times New Roman"/>
                        <a:ea typeface="Times New Roman"/>
                        <a:cs typeface="David"/>
                      </a:endParaRPr>
                    </a:p>
                  </a:txBody>
                  <a:tcPr marL="68580" marR="68580" marT="0" marB="0"/>
                </a:tc>
                <a:tc>
                  <a:txBody>
                    <a:bodyPr/>
                    <a:lstStyle/>
                    <a:p>
                      <a:pPr algn="ctr" rtl="1">
                        <a:spcAft>
                          <a:spcPts val="0"/>
                        </a:spcAft>
                        <a:tabLst>
                          <a:tab pos="2637155" algn="ctr"/>
                          <a:tab pos="5274310" algn="r"/>
                        </a:tabLst>
                      </a:pPr>
                      <a:r>
                        <a:rPr lang="he-IL" sz="1800" dirty="0" smtClean="0"/>
                        <a:t>1880</a:t>
                      </a:r>
                      <a:r>
                        <a:rPr lang="he-IL" sz="1800" baseline="0" dirty="0" smtClean="0"/>
                        <a:t> </a:t>
                      </a:r>
                      <a:r>
                        <a:rPr lang="he-IL" sz="1800" dirty="0" smtClean="0"/>
                        <a:t>₪</a:t>
                      </a:r>
                      <a:endParaRPr lang="en-US" sz="1800" dirty="0">
                        <a:latin typeface="Times New Roman"/>
                        <a:ea typeface="Times New Roman"/>
                        <a:cs typeface="David"/>
                      </a:endParaRPr>
                    </a:p>
                  </a:txBody>
                  <a:tcPr marL="68580" marR="68580" marT="0" marB="0"/>
                </a:tc>
                <a:extLst>
                  <a:ext uri="{0D108BD9-81ED-4DB2-BD59-A6C34878D82A}">
                    <a16:rowId xmlns:a16="http://schemas.microsoft.com/office/drawing/2014/main" val="1467350746"/>
                  </a:ext>
                </a:extLst>
              </a:tr>
              <a:tr h="284873">
                <a:tc>
                  <a:txBody>
                    <a:bodyPr/>
                    <a:lstStyle/>
                    <a:p>
                      <a:pPr algn="r" rtl="1">
                        <a:spcAft>
                          <a:spcPts val="0"/>
                        </a:spcAft>
                        <a:tabLst>
                          <a:tab pos="2637155" algn="ctr"/>
                          <a:tab pos="5274310" algn="r"/>
                        </a:tabLst>
                      </a:pPr>
                      <a:r>
                        <a:rPr lang="he-IL" sz="1800" dirty="0" smtClean="0"/>
                        <a:t>שקמה</a:t>
                      </a:r>
                      <a:r>
                        <a:rPr lang="he-IL" sz="1800" baseline="0" dirty="0" smtClean="0"/>
                        <a:t>- זוגות</a:t>
                      </a:r>
                      <a:endParaRPr lang="en-US" sz="1800" dirty="0">
                        <a:latin typeface="Times New Roman"/>
                        <a:ea typeface="Times New Roman"/>
                        <a:cs typeface="David"/>
                      </a:endParaRPr>
                    </a:p>
                  </a:txBody>
                  <a:tcPr marL="68580" marR="68580" marT="0" marB="0"/>
                </a:tc>
                <a:tc>
                  <a:txBody>
                    <a:bodyPr/>
                    <a:lstStyle/>
                    <a:p>
                      <a:pPr algn="ctr" rtl="1">
                        <a:spcAft>
                          <a:spcPts val="0"/>
                        </a:spcAft>
                        <a:tabLst>
                          <a:tab pos="2637155" algn="ctr"/>
                          <a:tab pos="5274310" algn="r"/>
                        </a:tabLst>
                      </a:pPr>
                      <a:r>
                        <a:rPr lang="he-IL" sz="1800" dirty="0" smtClean="0"/>
                        <a:t>1880</a:t>
                      </a:r>
                      <a:r>
                        <a:rPr lang="he-IL" sz="1800" baseline="0" dirty="0" smtClean="0"/>
                        <a:t> </a:t>
                      </a:r>
                      <a:r>
                        <a:rPr lang="he-IL" sz="1800" dirty="0" smtClean="0"/>
                        <a:t>₪</a:t>
                      </a:r>
                      <a:endParaRPr lang="en-US" sz="1800" dirty="0">
                        <a:latin typeface="Times New Roman"/>
                        <a:ea typeface="Times New Roman"/>
                        <a:cs typeface="David"/>
                      </a:endParaRPr>
                    </a:p>
                  </a:txBody>
                  <a:tcPr marL="68580" marR="68580" marT="0" marB="0"/>
                </a:tc>
                <a:extLst>
                  <a:ext uri="{0D108BD9-81ED-4DB2-BD59-A6C34878D82A}">
                    <a16:rowId xmlns:a16="http://schemas.microsoft.com/office/drawing/2014/main" val="459678108"/>
                  </a:ext>
                </a:extLst>
              </a:tr>
              <a:tr h="284873">
                <a:tc>
                  <a:txBody>
                    <a:bodyPr/>
                    <a:lstStyle/>
                    <a:p>
                      <a:pPr algn="r" rtl="1">
                        <a:spcAft>
                          <a:spcPts val="0"/>
                        </a:spcAft>
                        <a:tabLst>
                          <a:tab pos="2637155" algn="ctr"/>
                          <a:tab pos="5274310" algn="r"/>
                        </a:tabLst>
                      </a:pPr>
                      <a:r>
                        <a:rPr lang="he-IL" sz="1800" dirty="0"/>
                        <a:t>חניתה</a:t>
                      </a:r>
                      <a:endParaRPr lang="en-US" sz="1800" dirty="0">
                        <a:latin typeface="Times New Roman"/>
                        <a:ea typeface="Times New Roman"/>
                        <a:cs typeface="David"/>
                      </a:endParaRPr>
                    </a:p>
                  </a:txBody>
                  <a:tcPr marL="68580" marR="68580" marT="0" marB="0"/>
                </a:tc>
                <a:tc>
                  <a:txBody>
                    <a:bodyPr/>
                    <a:lstStyle/>
                    <a:p>
                      <a:pPr algn="ctr" rtl="1">
                        <a:spcAft>
                          <a:spcPts val="0"/>
                        </a:spcAft>
                        <a:tabLst>
                          <a:tab pos="2637155" algn="ctr"/>
                          <a:tab pos="5274310" algn="r"/>
                        </a:tabLst>
                      </a:pPr>
                      <a:r>
                        <a:rPr lang="he-IL" sz="1800" dirty="0" smtClean="0"/>
                        <a:t>1520</a:t>
                      </a:r>
                      <a:r>
                        <a:rPr lang="he-IL" sz="1800" baseline="0" dirty="0" smtClean="0"/>
                        <a:t> </a:t>
                      </a:r>
                      <a:r>
                        <a:rPr lang="he-IL" sz="1800" dirty="0" smtClean="0"/>
                        <a:t>₪</a:t>
                      </a:r>
                      <a:endParaRPr lang="en-US" sz="1800" dirty="0">
                        <a:latin typeface="Times New Roman"/>
                        <a:ea typeface="Times New Roman"/>
                        <a:cs typeface="David"/>
                      </a:endParaRPr>
                    </a:p>
                  </a:txBody>
                  <a:tcPr marL="68580" marR="68580" marT="0" marB="0"/>
                </a:tc>
                <a:extLst>
                  <a:ext uri="{0D108BD9-81ED-4DB2-BD59-A6C34878D82A}">
                    <a16:rowId xmlns:a16="http://schemas.microsoft.com/office/drawing/2014/main" val="340098174"/>
                  </a:ext>
                </a:extLst>
              </a:tr>
            </a:tbl>
          </a:graphicData>
        </a:graphic>
      </p:graphicFrame>
    </p:spTree>
    <p:extLst>
      <p:ext uri="{BB962C8B-B14F-4D97-AF65-F5344CB8AC3E}">
        <p14:creationId xmlns:p14="http://schemas.microsoft.com/office/powerpoint/2010/main" val="2959492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60648" y="899592"/>
            <a:ext cx="6336704" cy="7848872"/>
          </a:xfrm>
        </p:spPr>
        <p:txBody>
          <a:bodyPr>
            <a:normAutofit lnSpcReduction="10000"/>
          </a:bodyPr>
          <a:lstStyle/>
          <a:p>
            <a:pPr marL="68580" indent="0" algn="ctr">
              <a:buNone/>
            </a:pPr>
            <a:r>
              <a:rPr lang="he-IL" sz="3200" dirty="0">
                <a:solidFill>
                  <a:schemeClr val="accent2">
                    <a:lumMod val="60000"/>
                    <a:lumOff val="40000"/>
                  </a:schemeClr>
                </a:solidFill>
              </a:rPr>
              <a:t>מוני חשמל </a:t>
            </a:r>
            <a:endParaRPr lang="en-US" sz="3200" dirty="0">
              <a:solidFill>
                <a:schemeClr val="accent2">
                  <a:lumMod val="60000"/>
                  <a:lumOff val="40000"/>
                </a:schemeClr>
              </a:solidFill>
            </a:endParaRPr>
          </a:p>
          <a:p>
            <a:pPr marL="68580" indent="0">
              <a:buNone/>
            </a:pPr>
            <a:r>
              <a:rPr lang="he-IL" sz="1700" dirty="0"/>
              <a:t>תשלום ראשון לחשמל יבוצע השנה בחודש ינואר, ויכלול חיוב בהתאם לשימושים בחשמל החל ממועד כניסתכם לדירה באוקטובר</a:t>
            </a:r>
            <a:endParaRPr lang="en-US" sz="1700" dirty="0"/>
          </a:p>
          <a:p>
            <a:pPr marL="68580" indent="0">
              <a:buNone/>
            </a:pPr>
            <a:r>
              <a:rPr lang="he-IL" sz="1700" dirty="0"/>
              <a:t>לאחר מכן התשלום בעבור צריכת החשמל ייגבה יחד עם תשלום שכר הדירה בחודשים, פברואר, אפריל  ויוני.</a:t>
            </a:r>
            <a:endParaRPr lang="en-US" sz="1700" dirty="0"/>
          </a:p>
          <a:p>
            <a:pPr marL="68580" indent="0">
              <a:buNone/>
            </a:pPr>
            <a:r>
              <a:rPr lang="he-IL" sz="1700" dirty="0">
                <a:solidFill>
                  <a:schemeClr val="accent2">
                    <a:lumMod val="60000"/>
                    <a:lumOff val="40000"/>
                  </a:schemeClr>
                </a:solidFill>
              </a:rPr>
              <a:t>אופן חישוב התשלום:</a:t>
            </a:r>
            <a:endParaRPr lang="en-US" sz="1700" dirty="0">
              <a:solidFill>
                <a:schemeClr val="accent2">
                  <a:lumMod val="60000"/>
                  <a:lumOff val="40000"/>
                </a:schemeClr>
              </a:solidFill>
            </a:endParaRPr>
          </a:p>
          <a:p>
            <a:pPr marL="68580" indent="0">
              <a:buNone/>
            </a:pPr>
            <a:r>
              <a:rPr lang="he-IL" sz="1700" dirty="0"/>
              <a:t>סכום התשלום של דירה = תעריף קוט"ש חשמל</a:t>
            </a:r>
            <a:r>
              <a:rPr lang="en-US" sz="1700" dirty="0"/>
              <a:t>× </a:t>
            </a:r>
            <a:r>
              <a:rPr lang="he-IL" sz="1700" dirty="0"/>
              <a:t>  (צריכה קודמת – צריכה נוכחית)</a:t>
            </a:r>
            <a:endParaRPr lang="en-US" sz="1700" dirty="0"/>
          </a:p>
          <a:p>
            <a:pPr marL="68580" indent="0">
              <a:buNone/>
            </a:pPr>
            <a:r>
              <a:rPr lang="he-IL" sz="1700" dirty="0"/>
              <a:t>סכום התשלום יחולק בין הדיירים עפ"י משך שהותם בדירה.</a:t>
            </a:r>
            <a:endParaRPr lang="en-US" sz="1700" dirty="0"/>
          </a:p>
          <a:p>
            <a:pPr marL="68580" indent="0">
              <a:buNone/>
            </a:pPr>
            <a:r>
              <a:rPr lang="he-IL" sz="1700" dirty="0"/>
              <a:t>(*קוט"ש: יחידת מידה של צריכת חשמל).</a:t>
            </a:r>
            <a:endParaRPr lang="en-US" sz="1700" dirty="0"/>
          </a:p>
          <a:p>
            <a:pPr marL="68580" indent="0">
              <a:buNone/>
            </a:pPr>
            <a:endParaRPr lang="he-IL" sz="1700" b="1" dirty="0"/>
          </a:p>
          <a:p>
            <a:pPr marL="68580" indent="0" algn="ctr">
              <a:buNone/>
            </a:pPr>
            <a:r>
              <a:rPr lang="he-IL" sz="2800" dirty="0" smtClean="0">
                <a:solidFill>
                  <a:schemeClr val="accent2">
                    <a:lumMod val="60000"/>
                    <a:lumOff val="40000"/>
                  </a:schemeClr>
                </a:solidFill>
              </a:rPr>
              <a:t>גביית שכר דירה בקיץ</a:t>
            </a:r>
          </a:p>
          <a:p>
            <a:pPr marL="68580" indent="0">
              <a:buNone/>
            </a:pPr>
            <a:r>
              <a:rPr lang="he-IL" sz="1700" dirty="0"/>
              <a:t> </a:t>
            </a:r>
            <a:endParaRPr lang="en-US" sz="1700" dirty="0"/>
          </a:p>
          <a:p>
            <a:pPr marL="68580" indent="0">
              <a:buNone/>
            </a:pPr>
            <a:r>
              <a:rPr lang="he-IL" sz="1700" dirty="0"/>
              <a:t>הארכת חוזה לתקופת הקיץ (יולי, אוגוסט, ספטמבר ואוקטובר):</a:t>
            </a:r>
            <a:endParaRPr lang="en-US" sz="1700" dirty="0"/>
          </a:p>
          <a:p>
            <a:pPr marL="68580" indent="0">
              <a:buNone/>
            </a:pPr>
            <a:r>
              <a:rPr lang="he-IL" sz="1700" dirty="0"/>
              <a:t>1.     ישנה עלייה של תוספת של 10% בתעריפי שכ"ד בחודשי הקיץ , </a:t>
            </a:r>
          </a:p>
          <a:p>
            <a:pPr marL="68580" indent="0">
              <a:buNone/>
            </a:pPr>
            <a:r>
              <a:rPr lang="he-IL" sz="1700" dirty="0" smtClean="0"/>
              <a:t>למי </a:t>
            </a:r>
            <a:r>
              <a:rPr lang="he-IL" sz="1700" dirty="0"/>
              <a:t>שאינו לומד בסמסטר </a:t>
            </a:r>
            <a:r>
              <a:rPr lang="he-IL" sz="1700" dirty="0" smtClean="0"/>
              <a:t>קיץ.</a:t>
            </a:r>
            <a:endParaRPr lang="en-US" sz="1700" dirty="0"/>
          </a:p>
          <a:p>
            <a:pPr marL="68580" indent="0">
              <a:buNone/>
            </a:pPr>
            <a:r>
              <a:rPr lang="he-IL" sz="1700" dirty="0"/>
              <a:t>2.     גביית שכר הדירה בהוראת הקבע בחודשים יולי, אוגוסט , </a:t>
            </a:r>
            <a:r>
              <a:rPr lang="he-IL" sz="1700" dirty="0" smtClean="0"/>
              <a:t>                                                    ספטמבר</a:t>
            </a:r>
            <a:r>
              <a:rPr lang="he-IL" sz="1700" dirty="0"/>
              <a:t>  תבוצע בסביבות ה- 20 בכל חודש.</a:t>
            </a:r>
            <a:endParaRPr lang="en-US" sz="1700" dirty="0"/>
          </a:p>
          <a:p>
            <a:pPr marL="68580" indent="0">
              <a:buNone/>
            </a:pPr>
            <a:r>
              <a:rPr lang="he-IL" sz="1700" dirty="0"/>
              <a:t> </a:t>
            </a:r>
            <a:r>
              <a:rPr lang="he-IL" sz="1700" dirty="0" smtClean="0"/>
              <a:t>3</a:t>
            </a:r>
            <a:r>
              <a:rPr lang="he-IL" sz="1700" dirty="0"/>
              <a:t>.     קריאת מונה חשמל בחודשי הקיץ תבוצע בכל חודש (במקום פעם בחודשיים</a:t>
            </a:r>
            <a:r>
              <a:rPr lang="he-IL" sz="1700" dirty="0" smtClean="0"/>
              <a:t>).</a:t>
            </a:r>
          </a:p>
          <a:p>
            <a:pPr marL="68580" indent="0">
              <a:buNone/>
            </a:pPr>
            <a:endParaRPr lang="he-IL" sz="1700" dirty="0"/>
          </a:p>
          <a:p>
            <a:pPr marL="68580" indent="0">
              <a:buNone/>
            </a:pPr>
            <a:endParaRPr lang="he-IL" sz="1700" dirty="0" smtClean="0"/>
          </a:p>
          <a:p>
            <a:pPr marL="68580" indent="0">
              <a:buNone/>
            </a:pPr>
            <a:r>
              <a:rPr lang="he-IL" sz="1700" dirty="0" smtClean="0"/>
              <a:t>בכל שאלה לגביי השכר דירה, ניתן לפנות למרכזת הגבייה של המעונות,</a:t>
            </a:r>
          </a:p>
          <a:p>
            <a:pPr marL="68580" indent="0">
              <a:buNone/>
            </a:pPr>
            <a:r>
              <a:rPr lang="he-IL" sz="1700" dirty="0" smtClean="0"/>
              <a:t>גב' דלית אוסטר בטלפון 04-8288080</a:t>
            </a:r>
          </a:p>
          <a:p>
            <a:pPr marL="68580" indent="0">
              <a:buNone/>
            </a:pPr>
            <a:r>
              <a:rPr lang="he-IL" sz="1700" dirty="0" smtClean="0"/>
              <a:t>או במייל </a:t>
            </a:r>
            <a:r>
              <a:rPr lang="en-US" sz="1700" dirty="0"/>
              <a:t>doster@univ.haifa.ac.il</a:t>
            </a:r>
          </a:p>
          <a:p>
            <a:pPr marL="68580" indent="0">
              <a:buNone/>
            </a:pPr>
            <a:r>
              <a:rPr lang="en-US" sz="1700" dirty="0"/>
              <a:t> </a:t>
            </a:r>
          </a:p>
          <a:p>
            <a:pPr marL="68580" indent="0" algn="ctr">
              <a:buNone/>
            </a:pPr>
            <a:endParaRPr lang="he-IL" sz="2800" dirty="0">
              <a:solidFill>
                <a:schemeClr val="accent2">
                  <a:lumMod val="60000"/>
                  <a:lumOff val="40000"/>
                </a:schemeClr>
              </a:solidFill>
            </a:endParaRPr>
          </a:p>
        </p:txBody>
      </p:sp>
      <p:sp>
        <p:nvSpPr>
          <p:cNvPr id="4" name="מלבן 3"/>
          <p:cNvSpPr/>
          <p:nvPr/>
        </p:nvSpPr>
        <p:spPr>
          <a:xfrm>
            <a:off x="3468340" y="143122"/>
            <a:ext cx="2736304" cy="584775"/>
          </a:xfrm>
          <a:prstGeom prst="rect">
            <a:avLst/>
          </a:prstGeom>
        </p:spPr>
        <p:txBody>
          <a:bodyPr wrap="square">
            <a:spAutoFit/>
          </a:bodyPr>
          <a:lstStyle/>
          <a:p>
            <a:pPr algn="ctr"/>
            <a:r>
              <a:rPr lang="he-IL" sz="3200" dirty="0"/>
              <a:t>גביית שכר דירה</a:t>
            </a:r>
          </a:p>
        </p:txBody>
      </p:sp>
      <p:sp>
        <p:nvSpPr>
          <p:cNvPr id="5" name="מלבן 4"/>
          <p:cNvSpPr/>
          <p:nvPr/>
        </p:nvSpPr>
        <p:spPr>
          <a:xfrm>
            <a:off x="3200173" y="8767802"/>
            <a:ext cx="434734" cy="369332"/>
          </a:xfrm>
          <a:prstGeom prst="rect">
            <a:avLst/>
          </a:prstGeom>
        </p:spPr>
        <p:txBody>
          <a:bodyPr wrap="none">
            <a:spAutoFit/>
          </a:bodyPr>
          <a:lstStyle/>
          <a:p>
            <a:fld id="{70244715-99B2-4F87-BD24-6AF6196086E8}" type="slidenum">
              <a:rPr lang="he-IL"/>
              <a:pPr/>
              <a:t>28</a:t>
            </a:fld>
            <a:endParaRPr lang="he-IL" dirty="0"/>
          </a:p>
        </p:txBody>
      </p:sp>
    </p:spTree>
    <p:extLst>
      <p:ext uri="{BB962C8B-B14F-4D97-AF65-F5344CB8AC3E}">
        <p14:creationId xmlns:p14="http://schemas.microsoft.com/office/powerpoint/2010/main" val="1578735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077072" y="32048"/>
            <a:ext cx="1422246" cy="681501"/>
          </a:xfrm>
        </p:spPr>
        <p:txBody>
          <a:bodyPr>
            <a:noAutofit/>
          </a:bodyPr>
          <a:lstStyle/>
          <a:p>
            <a:pPr algn="ctr"/>
            <a:r>
              <a:rPr lang="he-IL" dirty="0" smtClean="0">
                <a:solidFill>
                  <a:schemeClr val="tx1"/>
                </a:solidFill>
              </a:rPr>
              <a:t>עזיבה</a:t>
            </a:r>
            <a:endParaRPr lang="he-IL" dirty="0">
              <a:solidFill>
                <a:schemeClr val="tx1"/>
              </a:solidFill>
            </a:endParaRPr>
          </a:p>
        </p:txBody>
      </p:sp>
      <p:sp>
        <p:nvSpPr>
          <p:cNvPr id="3" name="מציין מיקום תוכן 2"/>
          <p:cNvSpPr>
            <a:spLocks noGrp="1"/>
          </p:cNvSpPr>
          <p:nvPr>
            <p:ph idx="1"/>
          </p:nvPr>
        </p:nvSpPr>
        <p:spPr>
          <a:xfrm>
            <a:off x="224645" y="888015"/>
            <a:ext cx="6408711" cy="8280920"/>
          </a:xfrm>
        </p:spPr>
        <p:txBody>
          <a:bodyPr>
            <a:noAutofit/>
          </a:bodyPr>
          <a:lstStyle/>
          <a:p>
            <a:pPr marL="68580" indent="0">
              <a:buNone/>
            </a:pP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חוזה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המגורים תם </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בתאריך  </a:t>
            </a:r>
            <a:r>
              <a:rPr lang="he-IL" sz="1700"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30.06</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על הדיירים המסיימים מגוריהם במועד זה להגיע למשרד המעונות עד השעה 14:00 למסירת מפתחות ותעודת דייר רק לאחר שמילאו את ההנחיות הבאות :</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1.על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הדיירים לנקות ולשטוף היטב את חדרם  ודירתם (מטבח, שירותים, וכן יש לפנות כל פריטי ציוד אישי) . </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2.חובה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לנקות את המקרר.</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3.אין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להשאיר מצרכים, אוכל וכלים בדירה/בחדר.</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4.יש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לבדוק את הימצאותו ושלמותו של כל הציוד שהתקבל בתחילת המגורים ולדווח על חוסר או תקלה.</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5.יש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לכבות אורות, </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לסגור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חלונות ולנעול את הדירה.</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6.על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כל הדיירים העוזבים את הדירה מוטלת אחריות למסירת הדירה בהתאם לנוהל זה ולכן כל הדיירים בדירה ידאגו לכך שחבריהם העוזבים לפניהם יותירו את חדרם ודירתם  לפי נוהל זה.</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7.תווית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חניה לרכב (במידה ויש</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תוחזר ביום העזיבה </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לקב"ט המעונות.</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8.החזרת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כבל אינטרנט ובדיקה כי קיים שלט בחדרים בהן הותקן מזגן</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he-IL"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lvl="0" indent="0">
              <a:buNone/>
            </a:pP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עזיבה שלא על פי נוהל זה, חוסר או נזק כלשהו שיתגלו יחייבו בתשלום את כל דיירי הדירה. דייר שלא יפנה במועד יפונו חפציו ע"י המשרד והוא יחויב בתשלום עבור העברת חפציו ובגין ניקיון ואי החזרת מפתחות. דייר העוזב לפני מועד תום החוזה (הפרת חוזה) יחויב בתשלום של שכר דירה לשבועיים מ"יום העזיבה". </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"יום העזיבה"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הינו היום בו עזב הדייר בפועל את המעונות אלא נקבע כדלקמן:</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דייר העוזב בין 14 – 1 לחודש יחשב יום העזיבה כ - 15 באותו חודש.</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דייר העוזב בין 31 – 15 לחודש יחשב יום העזיבה כ – 31 באותו חודש.</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דייר אשר עוזב את המעונות שלא ע"פ תום חוזה, דהיינו הפרת חוזה, ישלם </a:t>
            </a:r>
            <a:r>
              <a:rPr lang="he-IL" sz="1700" dirty="0" smtClean="0">
                <a:latin typeface="Arial Unicode MS" panose="020B0604020202020204" pitchFamily="34" charset="-128"/>
                <a:ea typeface="Arial Unicode MS" panose="020B0604020202020204" pitchFamily="34" charset="-128"/>
                <a:cs typeface="Arial Unicode MS" panose="020B0604020202020204" pitchFamily="34" charset="-128"/>
              </a:rPr>
              <a:t>קנס נוסף </a:t>
            </a:r>
            <a:r>
              <a:rPr lang="he-IL" sz="1700" dirty="0">
                <a:latin typeface="Arial Unicode MS" panose="020B0604020202020204" pitchFamily="34" charset="-128"/>
                <a:ea typeface="Arial Unicode MS" panose="020B0604020202020204" pitchFamily="34" charset="-128"/>
                <a:cs typeface="Arial Unicode MS" panose="020B0604020202020204" pitchFamily="34" charset="-128"/>
              </a:rPr>
              <a:t>– שבועיים מגורים.</a:t>
            </a:r>
            <a:endParaRPr lang="en-US" sz="17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3211633" y="8793203"/>
            <a:ext cx="434735" cy="369332"/>
          </a:xfrm>
          <a:prstGeom prst="rect">
            <a:avLst/>
          </a:prstGeom>
        </p:spPr>
        <p:txBody>
          <a:bodyPr wrap="none">
            <a:spAutoFit/>
          </a:bodyPr>
          <a:lstStyle/>
          <a:p>
            <a:pPr algn="ctr"/>
            <a:fld id="{70244715-99B2-4F87-BD24-6AF6196086E8}" type="slidenum">
              <a:rPr lang="he-IL"/>
              <a:pPr algn="ctr"/>
              <a:t>29</a:t>
            </a:fld>
            <a:endParaRPr lang="he-IL"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414158" y="-40354"/>
            <a:ext cx="2751145" cy="922470"/>
          </a:xfrm>
        </p:spPr>
        <p:txBody>
          <a:bodyPr>
            <a:noAutofit/>
          </a:bodyPr>
          <a:lstStyle/>
          <a:p>
            <a:pPr algn="ctr"/>
            <a:r>
              <a:rPr lang="he-IL" sz="2800" dirty="0" smtClean="0">
                <a:solidFill>
                  <a:schemeClr val="bg1"/>
                </a:solidFill>
              </a:rPr>
              <a:t>ברכת דיקנית הסטודנטים</a:t>
            </a:r>
            <a:endParaRPr lang="he-IL" sz="2800" dirty="0">
              <a:solidFill>
                <a:schemeClr val="bg1"/>
              </a:solidFill>
            </a:endParaRPr>
          </a:p>
        </p:txBody>
      </p:sp>
      <p:sp>
        <p:nvSpPr>
          <p:cNvPr id="3" name="מציין מיקום תוכן 2"/>
          <p:cNvSpPr>
            <a:spLocks noGrp="1"/>
          </p:cNvSpPr>
          <p:nvPr>
            <p:ph idx="1"/>
          </p:nvPr>
        </p:nvSpPr>
        <p:spPr>
          <a:xfrm>
            <a:off x="836712" y="-180528"/>
            <a:ext cx="6021288" cy="8725296"/>
          </a:xfrm>
        </p:spPr>
        <p:txBody>
          <a:bodyPr>
            <a:noAutofit/>
          </a:bodyPr>
          <a:lstStyle/>
          <a:p>
            <a:pPr marL="68580" indent="0" algn="ctr">
              <a:buNone/>
            </a:pPr>
            <a:r>
              <a:rPr lang="he-IL" sz="1000" b="1" dirty="0" smtClean="0"/>
              <a:t>                                                                                       </a:t>
            </a:r>
            <a:r>
              <a:rPr lang="he-IL" sz="1000" dirty="0" smtClean="0"/>
              <a:t>                                                                                         </a:t>
            </a:r>
            <a:endParaRPr lang="en-US" sz="1600" dirty="0"/>
          </a:p>
          <a:p>
            <a:pPr marL="68580" indent="0">
              <a:buNone/>
            </a:pPr>
            <a:endParaRPr lang="en-US" sz="1600" dirty="0"/>
          </a:p>
          <a:p>
            <a:pPr marL="0" indent="0">
              <a:spcBef>
                <a:spcPts val="0"/>
              </a:spcBef>
              <a:buNone/>
            </a:pPr>
            <a:r>
              <a:rPr lang="he-IL" sz="1600" b="1" dirty="0">
                <a:solidFill>
                  <a:schemeClr val="tx1"/>
                </a:solidFill>
                <a:latin typeface="Arial Unicode MS" panose="020B0604020202020204" pitchFamily="34" charset="-128"/>
                <a:ea typeface="Arial Unicode MS" panose="020B0604020202020204" pitchFamily="34" charset="-128"/>
              </a:rPr>
              <a:t> </a:t>
            </a:r>
            <a:endParaRPr lang="en-US" sz="1600" dirty="0">
              <a:solidFill>
                <a:schemeClr val="tx1"/>
              </a:solidFill>
              <a:latin typeface="Arial Unicode MS" panose="020B0604020202020204" pitchFamily="34" charset="-128"/>
              <a:ea typeface="Arial Unicode MS" panose="020B0604020202020204" pitchFamily="34" charset="-128"/>
            </a:endParaRPr>
          </a:p>
          <a:p>
            <a:pPr marL="0" indent="0">
              <a:spcBef>
                <a:spcPts val="0"/>
              </a:spcBef>
              <a:buNone/>
            </a:pPr>
            <a:endParaRPr lang="he-IL" sz="1400" dirty="0">
              <a:solidFill>
                <a:schemeClr val="tx1"/>
              </a:solidFill>
              <a:latin typeface="Arial Unicode MS" panose="020B0604020202020204" pitchFamily="34" charset="-128"/>
              <a:ea typeface="Arial Unicode MS" panose="020B0604020202020204" pitchFamily="34" charset="-128"/>
            </a:endParaRPr>
          </a:p>
        </p:txBody>
      </p:sp>
      <p:sp>
        <p:nvSpPr>
          <p:cNvPr id="16" name="מלבן 15"/>
          <p:cNvSpPr/>
          <p:nvPr/>
        </p:nvSpPr>
        <p:spPr>
          <a:xfrm>
            <a:off x="3259309" y="8774668"/>
            <a:ext cx="309701" cy="369332"/>
          </a:xfrm>
          <a:prstGeom prst="rect">
            <a:avLst/>
          </a:prstGeom>
        </p:spPr>
        <p:txBody>
          <a:bodyPr wrap="none">
            <a:spAutoFit/>
          </a:bodyPr>
          <a:lstStyle/>
          <a:p>
            <a:pPr algn="ctr"/>
            <a:fld id="{70244715-99B2-4F87-BD24-6AF6196086E8}" type="slidenum">
              <a:rPr lang="he-IL"/>
              <a:pPr algn="ctr"/>
              <a:t>3</a:t>
            </a:fld>
            <a:endParaRPr lang="he-IL" dirty="0"/>
          </a:p>
        </p:txBody>
      </p:sp>
      <p:sp>
        <p:nvSpPr>
          <p:cNvPr id="4" name="מלבן 3"/>
          <p:cNvSpPr/>
          <p:nvPr/>
        </p:nvSpPr>
        <p:spPr>
          <a:xfrm>
            <a:off x="2060848" y="971600"/>
            <a:ext cx="4248472" cy="8217634"/>
          </a:xfrm>
          <a:prstGeom prst="rect">
            <a:avLst/>
          </a:prstGeom>
        </p:spPr>
        <p:txBody>
          <a:bodyPr wrap="square">
            <a:spAutoFit/>
          </a:bodyPr>
          <a:lstStyle/>
          <a:p>
            <a:r>
              <a:rPr lang="he-IL" sz="1200" dirty="0"/>
              <a:t>סטודנטים וסטודנטיות יקרים ויקרות: </a:t>
            </a:r>
            <a:endParaRPr lang="he-IL" sz="1200" dirty="0" smtClean="0"/>
          </a:p>
          <a:p>
            <a:r>
              <a:rPr lang="he-IL" sz="1200" dirty="0"/>
              <a:t>אני מברכת את כל דיירי המעונות לשנת תשפ"ה טובה ושלווה – את הדיירים הוותיקים ואת המצטרפים החדשים למעונות. </a:t>
            </a:r>
            <a:endParaRPr lang="en-US" sz="1200" dirty="0"/>
          </a:p>
          <a:p>
            <a:r>
              <a:rPr lang="he-IL" sz="1200" dirty="0"/>
              <a:t>מאז מאורעות הזוועה ב-7.10 אנו נמצאים בתקופת מלחמה קשה. אנו נעשה ככל יכולנו להעניק לכם סביבה מוגנת ותומכת. </a:t>
            </a:r>
            <a:endParaRPr lang="en-US" sz="1200" dirty="0"/>
          </a:p>
          <a:p>
            <a:r>
              <a:rPr lang="he-IL" sz="1200" dirty="0"/>
              <a:t>הלימודים באוניברסיטה הם חוויית חיים משמעותית, גם מבחינת הידע הנרכש וגם מבחינת הצמיחה האישית. נעשה כל שביכולתנו על מנת לאפשר לכם חוויית לימודים טובה ושהייה נעימה וביתית במעונות. </a:t>
            </a:r>
            <a:endParaRPr lang="en-US" sz="1200" dirty="0"/>
          </a:p>
          <a:p>
            <a:r>
              <a:rPr lang="he-IL" sz="1200" dirty="0"/>
              <a:t> </a:t>
            </a:r>
            <a:endParaRPr lang="en-US" sz="1200" dirty="0"/>
          </a:p>
          <a:p>
            <a:r>
              <a:rPr lang="he-IL" sz="1200" dirty="0"/>
              <a:t>אנו גאים בייחודיות של האוניברסיטה שלנו, וברב-התרבותיות שהיא מייצגת, גם בין דיירי המעונות. אנו תקווה שתוקירו את ההזדמנות הנפלאה להכיר חברים חדשים, ולחיות יחד באווירה של כבוד הדדי, התחשבות וקירוב לבבות.</a:t>
            </a:r>
            <a:endParaRPr lang="en-US" sz="1200" dirty="0"/>
          </a:p>
          <a:p>
            <a:r>
              <a:rPr lang="he-IL" sz="1200" dirty="0"/>
              <a:t>כבכל שנה, תבחרו את רכזי התרבות במעונות, מקרב הדיירים. הרכזים יזמו פעילויות תרבותיות וחברתיות, למענכם. כולכם מוזמנים להשתתף, ליזום, לתרום ולחזק את ההווי התרבותי ואת תחושת הביחד.</a:t>
            </a:r>
            <a:endParaRPr lang="en-US" sz="1200" dirty="0"/>
          </a:p>
          <a:p>
            <a:r>
              <a:rPr lang="he-IL" sz="1200" dirty="0"/>
              <a:t>צוות המעונות שלנו עומד לרשותכם, במסירות ובמקצועיות, על מנת לדאוג ולטפל בכל צורך שיעלה. הדלת פתוחה ואתם מוזמנים לפנות בכל שאלה ובקשה. אנו עושים כל מאמץ לאפשר סביבת מגורים חמימה ואסטטית ומבקשים שתצטרפו למאמץ שלנו לשמור על </a:t>
            </a:r>
            <a:r>
              <a:rPr lang="he-IL" sz="1200" dirty="0" smtClean="0"/>
              <a:t>המבנה</a:t>
            </a:r>
            <a:r>
              <a:rPr lang="he-IL" sz="1200" dirty="0"/>
              <a:t>, על תכולת הדירה, על מקומות המפגש הציבוריים. יחד ניצור סביבה ביתית, נעימה ומכבדת. </a:t>
            </a:r>
            <a:endParaRPr lang="en-US" sz="1200" dirty="0"/>
          </a:p>
          <a:p>
            <a:r>
              <a:rPr lang="he-IL" sz="1200" dirty="0"/>
              <a:t>במקביל ליחידת המעונות והדיור, מציע הדיקנאט שירותים נוספים למענכם. למשל: את יחידת המלגות, את היחידה ליעוץ פסיכולוגי, את המדור לנגישות ולקויות למידה, את היחידה למצוינות אקדמית (המסייעת בהתמודדות עם אתגרים העולים במהלך הלימודים),  את המרכז לפיתוח קריירה (העוסק ביעוץ והכוון מקצועי ולימודי), את היחידה למעורבות חברתית, המאפשרת לכם לעשות למען הקהילה והחברה - בכך תוכלו לקחת חלק באחד היעדים המרכזיים של האוניברסיטה: לתרום לאנושות על ידי קידום הקיימות החברתית והסביבתית, בהתאם ליעדי האו"ם </a:t>
            </a:r>
            <a:r>
              <a:rPr lang="en-US" sz="1200" dirty="0"/>
              <a:t>(UN’s Sustainable Development Goals; SDGs)</a:t>
            </a:r>
            <a:r>
              <a:rPr lang="he-IL" sz="1200" dirty="0"/>
              <a:t>. </a:t>
            </a:r>
            <a:endParaRPr lang="en-US" sz="1200" dirty="0"/>
          </a:p>
          <a:p>
            <a:r>
              <a:rPr lang="he-IL" sz="1200" dirty="0"/>
              <a:t> </a:t>
            </a:r>
            <a:endParaRPr lang="en-US" sz="1200" dirty="0"/>
          </a:p>
          <a:p>
            <a:r>
              <a:rPr lang="he-IL" sz="1200" dirty="0"/>
              <a:t>אנחנו כאן בשבילכם</a:t>
            </a:r>
            <a:r>
              <a:rPr lang="he-IL" sz="1200" dirty="0" smtClean="0"/>
              <a:t>.</a:t>
            </a:r>
            <a:r>
              <a:rPr lang="he-IL" sz="1200" dirty="0"/>
              <a:t> </a:t>
            </a:r>
            <a:endParaRPr lang="he-IL" sz="1200" dirty="0" smtClean="0"/>
          </a:p>
          <a:p>
            <a:r>
              <a:rPr lang="he-IL" sz="1200" dirty="0" smtClean="0"/>
              <a:t>בשמי </a:t>
            </a:r>
            <a:r>
              <a:rPr lang="he-IL" sz="1200" dirty="0"/>
              <a:t>ובשם כל צוות הדיקנאט אני מאחלת לכם שנת לימודים טובה, פורייה ומהנה. </a:t>
            </a:r>
          </a:p>
          <a:p>
            <a:endParaRPr lang="en-US" sz="1200" dirty="0"/>
          </a:p>
          <a:p>
            <a:pPr algn="ctr"/>
            <a:r>
              <a:rPr lang="he-IL" sz="1200" dirty="0"/>
              <a:t>שלכם</a:t>
            </a:r>
            <a:endParaRPr lang="en-US" sz="1200" dirty="0"/>
          </a:p>
          <a:p>
            <a:pPr algn="ctr"/>
            <a:r>
              <a:rPr lang="he-IL" sz="1200" dirty="0"/>
              <a:t>פרופ' בתיה אנגל-יגר</a:t>
            </a:r>
            <a:endParaRPr lang="en-US" sz="1200" dirty="0"/>
          </a:p>
          <a:p>
            <a:pPr algn="ctr" rtl="0"/>
            <a:r>
              <a:rPr lang="he-IL" sz="1200" dirty="0"/>
              <a:t>דיקנית הסטודנטים</a:t>
            </a:r>
            <a:endParaRPr lang="en-US" sz="1200" dirty="0"/>
          </a:p>
          <a:p>
            <a:pPr algn="ctr"/>
            <a:r>
              <a:rPr lang="en-US" sz="1200" dirty="0"/>
              <a:t> </a:t>
            </a:r>
          </a:p>
          <a:p>
            <a:endParaRPr lang="he-IL" sz="1200" dirty="0" smtClean="0"/>
          </a:p>
        </p:txBody>
      </p:sp>
      <p:pic>
        <p:nvPicPr>
          <p:cNvPr id="5" name="תמונה 4"/>
          <p:cNvPicPr>
            <a:picLocks noChangeAspect="1"/>
          </p:cNvPicPr>
          <p:nvPr/>
        </p:nvPicPr>
        <p:blipFill>
          <a:blip r:embed="rId2"/>
          <a:stretch>
            <a:fillRect/>
          </a:stretch>
        </p:blipFill>
        <p:spPr>
          <a:xfrm>
            <a:off x="221108" y="251520"/>
            <a:ext cx="1839740" cy="1730231"/>
          </a:xfrm>
          <a:prstGeom prst="rect">
            <a:avLst/>
          </a:prstGeom>
        </p:spPr>
      </p:pic>
    </p:spTree>
    <p:extLst>
      <p:ext uri="{BB962C8B-B14F-4D97-AF65-F5344CB8AC3E}">
        <p14:creationId xmlns:p14="http://schemas.microsoft.com/office/powerpoint/2010/main" val="3681056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2657" y="971603"/>
            <a:ext cx="6192687" cy="7704855"/>
          </a:xfrm>
        </p:spPr>
        <p:txBody>
          <a:bodyPr>
            <a:normAutofit/>
          </a:bodyPr>
          <a:lstStyle/>
          <a:p>
            <a:pPr marL="68580" indent="0" algn="ctr">
              <a:buNone/>
            </a:pPr>
            <a:r>
              <a:rPr lang="he-IL" sz="3200" dirty="0">
                <a:solidFill>
                  <a:schemeClr val="accent1"/>
                </a:solidFill>
                <a:latin typeface="Arial Unicode MS" panose="020B0604020202020204" pitchFamily="34" charset="-128"/>
                <a:ea typeface="Arial Unicode MS" panose="020B0604020202020204" pitchFamily="34" charset="-128"/>
                <a:cs typeface="+mj-cs"/>
              </a:rPr>
              <a:t>החזר הפיקדון </a:t>
            </a:r>
            <a:endParaRPr lang="en-US" sz="3200" dirty="0">
              <a:solidFill>
                <a:schemeClr val="accent1"/>
              </a:solidFill>
              <a:latin typeface="Arial Unicode MS" panose="020B0604020202020204" pitchFamily="34" charset="-128"/>
              <a:ea typeface="Arial Unicode MS" panose="020B0604020202020204" pitchFamily="34" charset="-128"/>
              <a:cs typeface="+mj-cs"/>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הפיקדון יוחזר רק לאחר אישור וחתימה של אם הבית ומנהל האחזקה על טופס העזיבה. טופס העזיבה יועבר לממונה על הגביה שתדאג להחזר הפיקדון.</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הפיקדון יוחזר ישירות לחשבון הבנק האישי של הסטודנט.</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הסטודנט לא יבטל את הוראת הקבע עד אשר יקבל מכתב / פיקדון שהעברנו לחשבון הבנק שלו את הפיקדון.</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הוראת קבע</a:t>
            </a:r>
            <a:r>
              <a:rPr lang="he-IL"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 סטודנט אשר הוראת הקבע שלו לא תכובד בבנק יחויב בקנס בגובה 50 ₪ . במידה שהדבר חוזר ברצף על הדייר לשלם קנס בגובה 100 ₪.</a:t>
            </a:r>
          </a:p>
          <a:p>
            <a:pPr marL="68580" indent="0" algn="ctr">
              <a:buNone/>
            </a:pPr>
            <a:r>
              <a:rPr lang="he-IL" sz="3200" dirty="0">
                <a:solidFill>
                  <a:schemeClr val="accent1"/>
                </a:solidFill>
                <a:cs typeface="+mj-cs"/>
              </a:rPr>
              <a:t>הארכת חוזה המגורים – מגורי קיץ</a:t>
            </a:r>
            <a:endParaRPr lang="en-US" sz="3200" dirty="0">
              <a:solidFill>
                <a:schemeClr val="accent1"/>
              </a:solidFill>
              <a:cs typeface="+mj-cs"/>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לדיירים ניתנת אפשרות להאריך את חוזה מגוריהם למשך תקופת הקיץ, דהיינו לתאריכים שבין </a:t>
            </a:r>
            <a:r>
              <a:rPr lang="he-IL" sz="18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01.07</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עד ה- </a:t>
            </a:r>
            <a:r>
              <a:rPr lang="he-IL" sz="180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15.09</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לתקופה זו ולממשיכים עד תחילת שנה"ל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הבאה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יחול תעריף שכ"ד</a:t>
            </a:r>
            <a:r>
              <a:rPr lang="he-IL" sz="1800" b="1" dirty="0">
                <a:latin typeface="Arial Unicode MS" panose="020B0604020202020204" pitchFamily="34" charset="-128"/>
                <a:ea typeface="Arial Unicode MS" panose="020B0604020202020204" pitchFamily="34" charset="-128"/>
                <a:cs typeface="Arial Unicode MS" panose="020B0604020202020204" pitchFamily="34" charset="-128"/>
              </a:rPr>
              <a:t> הגבוה ב- 10%.</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סטודנטים אשר לומדים בסמסטר קיץ  </a:t>
            </a:r>
            <a:r>
              <a:rPr lang="he-IL" sz="1800" b="1" dirty="0">
                <a:latin typeface="Arial Unicode MS" panose="020B0604020202020204" pitchFamily="34" charset="-128"/>
                <a:ea typeface="Arial Unicode MS" panose="020B0604020202020204" pitchFamily="34" charset="-128"/>
                <a:cs typeface="Arial Unicode MS" panose="020B0604020202020204" pitchFamily="34" charset="-128"/>
              </a:rPr>
              <a:t>לא  יחויבו</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בתוספת זו ובלבד שיעבירו את אישור לימודי הקיץ למרכזת גביית שכ"ד, </a:t>
            </a:r>
            <a:endPar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גב</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דלית אוסטר, בתחילת הקיץ.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הודעה בדבר הארכת חוזה המגורים לאחר ה-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30.06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תפורסם מטעם משרד המעונות במהלך חודשים אפריל –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מאי.</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endParaRPr lang="he-IL"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3052774" y="8774668"/>
            <a:ext cx="434735" cy="369332"/>
          </a:xfrm>
          <a:prstGeom prst="rect">
            <a:avLst/>
          </a:prstGeom>
        </p:spPr>
        <p:txBody>
          <a:bodyPr wrap="none">
            <a:spAutoFit/>
          </a:bodyPr>
          <a:lstStyle/>
          <a:p>
            <a:pPr algn="ctr"/>
            <a:fld id="{70244715-99B2-4F87-BD24-6AF6196086E8}" type="slidenum">
              <a:rPr lang="he-IL"/>
              <a:pPr algn="ctr"/>
              <a:t>30</a:t>
            </a:fld>
            <a:endParaRPr lang="he-IL" dirty="0"/>
          </a:p>
        </p:txBody>
      </p:sp>
      <p:sp>
        <p:nvSpPr>
          <p:cNvPr id="4" name="מלבן 3"/>
          <p:cNvSpPr/>
          <p:nvPr/>
        </p:nvSpPr>
        <p:spPr>
          <a:xfrm>
            <a:off x="4077072" y="0"/>
            <a:ext cx="1351652" cy="707886"/>
          </a:xfrm>
          <a:prstGeom prst="rect">
            <a:avLst/>
          </a:prstGeom>
        </p:spPr>
        <p:txBody>
          <a:bodyPr wrap="none">
            <a:spAutoFit/>
          </a:bodyPr>
          <a:lstStyle/>
          <a:p>
            <a:r>
              <a:rPr lang="he-IL" sz="4000" dirty="0"/>
              <a:t>עזיבה</a:t>
            </a:r>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3160831" y="8774668"/>
            <a:ext cx="434735" cy="369332"/>
          </a:xfrm>
          <a:prstGeom prst="rect">
            <a:avLst/>
          </a:prstGeom>
        </p:spPr>
        <p:txBody>
          <a:bodyPr wrap="none">
            <a:spAutoFit/>
          </a:bodyPr>
          <a:lstStyle/>
          <a:p>
            <a:pPr algn="ctr"/>
            <a:fld id="{70244715-99B2-4F87-BD24-6AF6196086E8}" type="slidenum">
              <a:rPr lang="he-IL"/>
              <a:pPr algn="ctr"/>
              <a:t>31</a:t>
            </a:fld>
            <a:endParaRPr lang="he-IL" dirty="0"/>
          </a:p>
        </p:txBody>
      </p:sp>
      <p:sp>
        <p:nvSpPr>
          <p:cNvPr id="7" name="TextBox 6"/>
          <p:cNvSpPr txBox="1"/>
          <p:nvPr/>
        </p:nvSpPr>
        <p:spPr>
          <a:xfrm>
            <a:off x="337097" y="827584"/>
            <a:ext cx="6192688" cy="7848302"/>
          </a:xfrm>
          <a:prstGeom prst="rect">
            <a:avLst/>
          </a:prstGeom>
          <a:noFill/>
        </p:spPr>
        <p:txBody>
          <a:bodyPr wrap="square" rtlCol="1">
            <a:spAutoFit/>
          </a:bodyPr>
          <a:lstStyle/>
          <a:p>
            <a:pPr algn="ctr"/>
            <a:r>
              <a:rPr lang="he-IL" sz="1600" b="1" dirty="0">
                <a:solidFill>
                  <a:schemeClr val="accent1"/>
                </a:solidFill>
              </a:rPr>
              <a:t>מרכז ברמן לייעוץ פסיכולוגי</a:t>
            </a:r>
            <a:endParaRPr lang="en-US" sz="1600" b="1" dirty="0">
              <a:solidFill>
                <a:schemeClr val="accent1"/>
              </a:solidFill>
            </a:endParaRPr>
          </a:p>
          <a:p>
            <a:pPr lvl="0" algn="ctr"/>
            <a:r>
              <a:rPr lang="he-IL" sz="1600" b="1" dirty="0">
                <a:solidFill>
                  <a:schemeClr val="accent1"/>
                </a:solidFill>
              </a:rPr>
              <a:t>המדור הקליני –</a:t>
            </a:r>
            <a:endParaRPr lang="en-US" sz="1600" b="1" dirty="0">
              <a:solidFill>
                <a:schemeClr val="accent1"/>
              </a:solidFill>
            </a:endParaRPr>
          </a:p>
          <a:p>
            <a:pPr algn="ctr"/>
            <a:r>
              <a:rPr lang="he-IL" sz="1600" b="1" u="sng" dirty="0">
                <a:solidFill>
                  <a:schemeClr val="accent1"/>
                </a:solidFill>
              </a:rPr>
              <a:t>שירות עמית- שירות סוציאלי לדיירי המעונות</a:t>
            </a:r>
            <a:endParaRPr lang="en-US" sz="1600" dirty="0">
              <a:solidFill>
                <a:schemeClr val="accent1"/>
              </a:solidFill>
            </a:endParaRPr>
          </a:p>
          <a:p>
            <a:pPr algn="ctr"/>
            <a:r>
              <a:rPr lang="en-US" sz="2400" b="1" dirty="0"/>
              <a:t> </a:t>
            </a:r>
            <a:r>
              <a:rPr lang="en-US" sz="2400" dirty="0"/>
              <a:t/>
            </a:r>
            <a:br>
              <a:rPr lang="en-US" sz="2400" dirty="0"/>
            </a:br>
            <a:r>
              <a:rPr lang="he-IL" sz="2400" b="1" dirty="0"/>
              <a:t>דייר/ת מעונות!</a:t>
            </a:r>
            <a:endParaRPr lang="en-US" sz="2400" dirty="0"/>
          </a:p>
          <a:p>
            <a:pPr algn="ctr"/>
            <a:r>
              <a:rPr lang="he-IL" sz="2400" b="1" dirty="0"/>
              <a:t>אם את/ה מתמודד/ת עם בעיה כלשהי-</a:t>
            </a:r>
            <a:endParaRPr lang="en-US" sz="2400" dirty="0"/>
          </a:p>
          <a:p>
            <a:pPr algn="ctr"/>
            <a:r>
              <a:rPr lang="he-IL" sz="2400" b="1" dirty="0"/>
              <a:t> כלכלית, תעסוקתית, אקדמאית, רגשית ו/או חברתית</a:t>
            </a:r>
            <a:endParaRPr lang="en-US" sz="2400" dirty="0"/>
          </a:p>
          <a:p>
            <a:pPr algn="ctr"/>
            <a:r>
              <a:rPr lang="he-IL" sz="2400" b="1" dirty="0"/>
              <a:t>פנה אלינו ל-</a:t>
            </a:r>
            <a:endParaRPr lang="en-US" sz="2400" dirty="0"/>
          </a:p>
          <a:p>
            <a:pPr algn="ctr"/>
            <a:r>
              <a:rPr lang="he-IL" sz="2400" b="1" dirty="0"/>
              <a:t> </a:t>
            </a:r>
            <a:endParaRPr lang="en-US" sz="2400" dirty="0"/>
          </a:p>
          <a:p>
            <a:pPr algn="ctr"/>
            <a:r>
              <a:rPr lang="he-IL" sz="2400" b="1" i="1" u="sng" dirty="0">
                <a:solidFill>
                  <a:srgbClr val="7030A0"/>
                </a:solidFill>
              </a:rPr>
              <a:t>שירות "עמית"-</a:t>
            </a:r>
            <a:endParaRPr lang="en-US" sz="2400" dirty="0">
              <a:solidFill>
                <a:srgbClr val="7030A0"/>
              </a:solidFill>
            </a:endParaRPr>
          </a:p>
          <a:p>
            <a:pPr algn="ctr"/>
            <a:r>
              <a:rPr lang="he-IL" sz="2400" i="1" dirty="0"/>
              <a:t>סיוע אישי לדיירי מעונות הסטודנטים</a:t>
            </a:r>
            <a:endParaRPr lang="en-US" sz="2400" dirty="0"/>
          </a:p>
          <a:p>
            <a:pPr algn="ctr"/>
            <a:r>
              <a:rPr lang="he-IL" sz="2400" b="1" i="1" dirty="0"/>
              <a:t> </a:t>
            </a:r>
            <a:endParaRPr lang="en-US" sz="2400" dirty="0"/>
          </a:p>
          <a:p>
            <a:pPr algn="ctr"/>
            <a:r>
              <a:rPr lang="he-IL" sz="2400" b="1" i="1" dirty="0">
                <a:solidFill>
                  <a:srgbClr val="C00000"/>
                </a:solidFill>
              </a:rPr>
              <a:t>אנחנו כאן כדי לעזור לך!</a:t>
            </a:r>
            <a:endParaRPr lang="en-US" sz="2400" dirty="0">
              <a:solidFill>
                <a:srgbClr val="C00000"/>
              </a:solidFill>
            </a:endParaRPr>
          </a:p>
          <a:p>
            <a:pPr algn="ctr"/>
            <a:r>
              <a:rPr lang="he-IL" sz="2400" i="1" dirty="0"/>
              <a:t> </a:t>
            </a:r>
            <a:endParaRPr lang="en-US" sz="2400" dirty="0"/>
          </a:p>
          <a:p>
            <a:pPr algn="ctr"/>
            <a:r>
              <a:rPr lang="he-IL" sz="2400" dirty="0"/>
              <a:t>ניתן לתאם פגישה או להתייעץ עם </a:t>
            </a:r>
            <a:r>
              <a:rPr lang="he-IL" sz="2400" dirty="0" smtClean="0"/>
              <a:t>מרכז </a:t>
            </a:r>
            <a:r>
              <a:rPr lang="he-IL" sz="2400" dirty="0"/>
              <a:t>השירות</a:t>
            </a:r>
            <a:endParaRPr lang="en-US" sz="2400" dirty="0"/>
          </a:p>
          <a:p>
            <a:pPr algn="ctr"/>
            <a:r>
              <a:rPr lang="he-IL" sz="2400" dirty="0"/>
              <a:t>גב' </a:t>
            </a:r>
            <a:r>
              <a:rPr lang="he-IL" sz="2400" dirty="0" smtClean="0"/>
              <a:t>נתנאל פרבשטיין</a:t>
            </a:r>
          </a:p>
          <a:p>
            <a:pPr algn="ctr"/>
            <a:r>
              <a:rPr lang="he-IL" sz="2400" dirty="0" smtClean="0"/>
              <a:t>להשארת </a:t>
            </a:r>
            <a:r>
              <a:rPr lang="he-IL" sz="2400" dirty="0"/>
              <a:t>הודעה: </a:t>
            </a:r>
            <a:endParaRPr lang="he-IL" sz="2400" dirty="0" smtClean="0"/>
          </a:p>
          <a:p>
            <a:pPr algn="ctr"/>
            <a:r>
              <a:rPr lang="he-IL" sz="2400" dirty="0" smtClean="0"/>
              <a:t>טל</a:t>
            </a:r>
            <a:r>
              <a:rPr lang="he-IL" sz="2400" dirty="0"/>
              <a:t>. 04-8240862 (פנימי – </a:t>
            </a:r>
            <a:r>
              <a:rPr lang="he-IL" sz="2400" dirty="0" smtClean="0"/>
              <a:t>52862</a:t>
            </a:r>
            <a:r>
              <a:rPr lang="he-IL" sz="2400" dirty="0"/>
              <a:t>)</a:t>
            </a:r>
            <a:endParaRPr lang="en-US" sz="2400" dirty="0"/>
          </a:p>
          <a:p>
            <a:pPr algn="ctr"/>
            <a:r>
              <a:rPr lang="he-IL" sz="2400" dirty="0"/>
              <a:t>במייל</a:t>
            </a:r>
            <a:r>
              <a:rPr lang="he-IL" sz="2400" dirty="0" smtClean="0"/>
              <a:t>: </a:t>
            </a:r>
            <a:r>
              <a:rPr lang="en-US" b="1" u="sng" dirty="0" smtClean="0">
                <a:solidFill>
                  <a:srgbClr val="FF0000"/>
                </a:solidFill>
                <a:hlinkClick r:id="rId2"/>
              </a:rPr>
              <a:t>nfarbstei@staff.haifa.ac.il</a:t>
            </a:r>
            <a:endParaRPr lang="en-US" b="1" dirty="0">
              <a:solidFill>
                <a:srgbClr val="FF0000"/>
              </a:solidFill>
            </a:endParaRPr>
          </a:p>
          <a:p>
            <a:pPr algn="ctr"/>
            <a:endParaRPr lang="he-IL" sz="2400" dirty="0" smtClean="0"/>
          </a:p>
          <a:p>
            <a:pPr algn="ctr"/>
            <a:r>
              <a:rPr lang="he-IL" sz="2400" b="1" i="1" dirty="0" smtClean="0"/>
              <a:t>-השירות ללא תשלום-</a:t>
            </a:r>
            <a:endParaRPr lang="he-IL" sz="2400" b="1" i="1" dirty="0"/>
          </a:p>
        </p:txBody>
      </p:sp>
      <p:sp>
        <p:nvSpPr>
          <p:cNvPr id="3" name="מלבן 2"/>
          <p:cNvSpPr/>
          <p:nvPr/>
        </p:nvSpPr>
        <p:spPr>
          <a:xfrm>
            <a:off x="1916832" y="107504"/>
            <a:ext cx="4176463" cy="707886"/>
          </a:xfrm>
          <a:prstGeom prst="rect">
            <a:avLst/>
          </a:prstGeom>
        </p:spPr>
        <p:txBody>
          <a:bodyPr wrap="square">
            <a:spAutoFit/>
          </a:bodyPr>
          <a:lstStyle/>
          <a:p>
            <a:r>
              <a:rPr lang="he-IL" sz="4000" dirty="0" smtClean="0"/>
              <a:t>שירות עמית</a:t>
            </a:r>
            <a:endParaRPr lang="he-IL" sz="4000"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3211631" y="8755103"/>
            <a:ext cx="434735" cy="369332"/>
          </a:xfrm>
          <a:prstGeom prst="rect">
            <a:avLst/>
          </a:prstGeom>
        </p:spPr>
        <p:txBody>
          <a:bodyPr wrap="none">
            <a:spAutoFit/>
          </a:bodyPr>
          <a:lstStyle/>
          <a:p>
            <a:pPr algn="ctr"/>
            <a:fld id="{70244715-99B2-4F87-BD24-6AF6196086E8}" type="slidenum">
              <a:rPr lang="he-IL"/>
              <a:pPr algn="ctr"/>
              <a:t>32</a:t>
            </a:fld>
            <a:endParaRPr lang="he-IL" dirty="0"/>
          </a:p>
        </p:txBody>
      </p:sp>
      <p:sp>
        <p:nvSpPr>
          <p:cNvPr id="4" name="TextBox 3"/>
          <p:cNvSpPr txBox="1"/>
          <p:nvPr/>
        </p:nvSpPr>
        <p:spPr>
          <a:xfrm>
            <a:off x="332654" y="860634"/>
            <a:ext cx="6192688" cy="8263801"/>
          </a:xfrm>
          <a:prstGeom prst="rect">
            <a:avLst/>
          </a:prstGeom>
          <a:noFill/>
        </p:spPr>
        <p:txBody>
          <a:bodyPr wrap="square" rtlCol="1">
            <a:spAutoFit/>
          </a:bodyPr>
          <a:lstStyle/>
          <a:p>
            <a:pPr algn="ctr"/>
            <a:r>
              <a:rPr lang="he-IL" sz="1600" b="1" u="dbl" dirty="0" smtClean="0"/>
              <a:t>מידע על שירותי דיקנאט הסטודנטים</a:t>
            </a:r>
            <a:endParaRPr lang="en-US" sz="1600" dirty="0" smtClean="0"/>
          </a:p>
          <a:p>
            <a:r>
              <a:rPr lang="he-IL" sz="1200" dirty="0" smtClean="0"/>
              <a:t> </a:t>
            </a:r>
            <a:endParaRPr lang="en-US" sz="1200" dirty="0" smtClean="0"/>
          </a:p>
          <a:p>
            <a:pPr algn="ctr"/>
            <a:r>
              <a:rPr lang="he-IL" sz="2000" b="1" dirty="0" smtClean="0">
                <a:solidFill>
                  <a:schemeClr val="accent1"/>
                </a:solidFill>
              </a:rPr>
              <a:t>היחידה למצוינות אקדמית</a:t>
            </a:r>
            <a:endParaRPr lang="en-US" sz="2000" b="1" dirty="0" smtClean="0">
              <a:solidFill>
                <a:schemeClr val="accent1"/>
              </a:solidFill>
            </a:endParaRPr>
          </a:p>
          <a:p>
            <a:pPr algn="ctr"/>
            <a:r>
              <a:rPr lang="he-IL" sz="1600" b="1" dirty="0" smtClean="0">
                <a:solidFill>
                  <a:schemeClr val="accent1"/>
                </a:solidFill>
              </a:rPr>
              <a:t>פועלת למען קידומם האקדמי של הסטודנטים באוניברסיטת חיפה</a:t>
            </a:r>
            <a:endParaRPr lang="en-US" sz="1600" b="1" dirty="0" smtClean="0">
              <a:solidFill>
                <a:schemeClr val="accent1"/>
              </a:solidFill>
            </a:endParaRPr>
          </a:p>
          <a:p>
            <a:pPr algn="ctr"/>
            <a:r>
              <a:rPr lang="he-IL" sz="1600" b="1" dirty="0" smtClean="0">
                <a:solidFill>
                  <a:schemeClr val="accent1"/>
                </a:solidFill>
              </a:rPr>
              <a:t>ומגישה שירותי ייעוץ ותמיכה אקדמיים ואישיים לכלל הסטודנטים.</a:t>
            </a:r>
            <a:endParaRPr lang="en-US" sz="1600" b="1" dirty="0" smtClean="0">
              <a:solidFill>
                <a:schemeClr val="accent1"/>
              </a:solidFill>
            </a:endParaRPr>
          </a:p>
          <a:p>
            <a:r>
              <a:rPr lang="he-IL" sz="1200" dirty="0" smtClean="0"/>
              <a:t> </a:t>
            </a:r>
            <a:endParaRPr lang="en-US" sz="1200" dirty="0" smtClean="0"/>
          </a:p>
          <a:p>
            <a:r>
              <a:rPr lang="he-IL" sz="1600" dirty="0"/>
              <a:t>היועצות האקדמיות ביחידה מציעות שירותי ייעוץ ותמיכה אקדמיים ואישית לכלל הסטודנטים לתואר ראשון.</a:t>
            </a:r>
            <a:endParaRPr lang="en-US" sz="1600" dirty="0"/>
          </a:p>
          <a:p>
            <a:r>
              <a:rPr lang="he-IL" sz="1600" dirty="0"/>
              <a:t>בנוסף, מציעה היחידה סיוע ייחודי </a:t>
            </a:r>
            <a:r>
              <a:rPr lang="he-IL" sz="1600" dirty="0" smtClean="0"/>
              <a:t>לסטודנטים </a:t>
            </a:r>
            <a:r>
              <a:rPr lang="he-IL" sz="1600" dirty="0"/>
              <a:t>יוצאי </a:t>
            </a:r>
            <a:r>
              <a:rPr lang="he-IL" sz="1600" dirty="0" smtClean="0"/>
              <a:t>אתיופיה, סטודנטים </a:t>
            </a:r>
            <a:r>
              <a:rPr lang="he-IL" sz="1600" dirty="0"/>
              <a:t>מהחברה </a:t>
            </a:r>
            <a:r>
              <a:rPr lang="he-IL" sz="1600" dirty="0" smtClean="0"/>
              <a:t>הערבית</a:t>
            </a:r>
            <a:r>
              <a:rPr lang="he-IL" sz="1600" dirty="0"/>
              <a:t> ו</a:t>
            </a:r>
            <a:r>
              <a:rPr lang="he-IL" sz="1600" dirty="0" smtClean="0"/>
              <a:t>סטודנטים </a:t>
            </a:r>
            <a:r>
              <a:rPr lang="he-IL" sz="1600" dirty="0"/>
              <a:t>עולים </a:t>
            </a:r>
            <a:r>
              <a:rPr lang="he-IL" sz="1600" dirty="0" smtClean="0"/>
              <a:t>חדשים.</a:t>
            </a:r>
            <a:r>
              <a:rPr lang="he-IL" sz="1600" b="1" u="sng" dirty="0"/>
              <a:t/>
            </a:r>
            <a:br>
              <a:rPr lang="he-IL" sz="1600" b="1" u="sng" dirty="0"/>
            </a:br>
            <a:r>
              <a:rPr lang="he-IL" sz="1600" b="1" u="sng" dirty="0"/>
              <a:t>השירותים המוצעים במדור</a:t>
            </a:r>
            <a:r>
              <a:rPr lang="he-IL" sz="1600" b="1" dirty="0"/>
              <a:t>:</a:t>
            </a:r>
            <a:endParaRPr lang="en-US" sz="1600" dirty="0"/>
          </a:p>
          <a:p>
            <a:r>
              <a:rPr lang="he-IL" sz="1600" b="1" dirty="0"/>
              <a:t> </a:t>
            </a:r>
            <a:endParaRPr lang="en-US" sz="1600" dirty="0"/>
          </a:p>
          <a:p>
            <a:r>
              <a:rPr lang="he-IL" sz="1600" b="1" dirty="0"/>
              <a:t>ייעוץ אקדמי:</a:t>
            </a:r>
            <a:r>
              <a:rPr lang="he-IL" sz="1600" dirty="0"/>
              <a:t> סטודנטים מוזמנים להגיע למשרדי היחידה, בשעות הקבלה של היועצות האקדמיות, ולהתייעץ בכל נושא ובעיקר בנושאים אקדמיים: בניית מערכת לימודים, התארגנות בתהליך הלמידה, התלבטויות ובעיות אחרות.</a:t>
            </a:r>
            <a:endParaRPr lang="en-US" sz="1600" dirty="0"/>
          </a:p>
          <a:p>
            <a:r>
              <a:rPr lang="he-IL" sz="1600" b="1" dirty="0"/>
              <a:t>שיעורי עזר:</a:t>
            </a:r>
            <a:r>
              <a:rPr lang="he-IL" sz="1600" dirty="0"/>
              <a:t> סטודנטים המתקשים בקורסים שונים בלימודיהם, מוזמנים להיעזר במערך שיעורי העזר. השיעורים ניתנים על-ידי סטודנטים מצטיינים משנים מתקדמות או מתארים מתקדמים. בנוסף, מציעה היחידה את המרכז לכתיבה אקדמית העוסק בכתיבת עבודות סמינריוניות בליווי מורי היחידה.</a:t>
            </a:r>
            <a:endParaRPr lang="en-US" sz="1600" dirty="0"/>
          </a:p>
          <a:p>
            <a:r>
              <a:rPr lang="he-IL" sz="1600" b="1" dirty="0"/>
              <a:t>קורסי תגבור לקורסים אקדמיים:</a:t>
            </a:r>
            <a:r>
              <a:rPr lang="he-IL" sz="1600" dirty="0"/>
              <a:t> במהלך שנת הלימודים מתקיימים קורסי תגבור בשיתוף חוגי הלימוד. הקורסים ניתנים בנוסף להרצאות ולשעות התרגול המועברים מטעם חוגי הלימוד ומועברים בתיאום עם המרצה ובהלימה לתכני הקורס.</a:t>
            </a:r>
            <a:endParaRPr lang="en-US" sz="1600" dirty="0"/>
          </a:p>
          <a:p>
            <a:r>
              <a:rPr lang="he-IL" sz="1600" b="1" dirty="0"/>
              <a:t>חונכות אישית:</a:t>
            </a:r>
            <a:r>
              <a:rPr lang="he-IL" sz="1600" dirty="0"/>
              <a:t> סטודנטים הזקוקים לליווי אקדמי ואישי רצוף במהלך שנת הלימודים ומאותרים על-ידי צוות היחידה, מקבלים סיוע של חונכות אישית הניתן על-ידי סטודנטים מצטיינים באוניברסיטה בהתאם לחוגי הלימוד השונים.</a:t>
            </a:r>
            <a:endParaRPr lang="en-US" sz="1600" dirty="0"/>
          </a:p>
          <a:p>
            <a:r>
              <a:rPr lang="he-IL" sz="1600" dirty="0"/>
              <a:t>              </a:t>
            </a:r>
            <a:endParaRPr lang="en-US" sz="1600" dirty="0"/>
          </a:p>
          <a:p>
            <a:pPr algn="ctr"/>
            <a:r>
              <a:rPr lang="he-IL" sz="1600" b="1" dirty="0"/>
              <a:t>אתם מוזמנים לפנות אלינו בכל שאלה,</a:t>
            </a:r>
            <a:endParaRPr lang="en-US" sz="1600" dirty="0"/>
          </a:p>
          <a:p>
            <a:pPr algn="ctr"/>
            <a:r>
              <a:rPr lang="he-IL" sz="1600" b="1" dirty="0"/>
              <a:t>צוות היחידה למצוינות אקדמית</a:t>
            </a:r>
            <a:endParaRPr lang="en-US" sz="1600" dirty="0"/>
          </a:p>
          <a:p>
            <a:pPr algn="ctr"/>
            <a:r>
              <a:rPr lang="en-US" sz="1600" dirty="0"/>
              <a:t> </a:t>
            </a:r>
            <a:r>
              <a:rPr lang="he-IL" sz="1600" b="1" dirty="0" smtClean="0"/>
              <a:t>טל</a:t>
            </a:r>
            <a:r>
              <a:rPr lang="he-IL" sz="1600" b="1" dirty="0"/>
              <a:t>: 04-8249964 (53964)</a:t>
            </a:r>
            <a:endParaRPr lang="en-US" sz="1600" dirty="0"/>
          </a:p>
          <a:p>
            <a:pPr algn="ctr"/>
            <a:r>
              <a:rPr lang="he-IL" sz="1100" b="1" dirty="0" smtClean="0"/>
              <a:t> </a:t>
            </a:r>
            <a:r>
              <a:rPr lang="en-US" sz="1100" dirty="0" smtClean="0"/>
              <a:t> </a:t>
            </a:r>
            <a:r>
              <a:rPr lang="he-IL" sz="1100" b="1" dirty="0" smtClean="0"/>
              <a:t> </a:t>
            </a:r>
            <a:endParaRPr lang="he-IL" sz="1100" dirty="0"/>
          </a:p>
        </p:txBody>
      </p:sp>
      <p:sp>
        <p:nvSpPr>
          <p:cNvPr id="2" name="מלבן 1"/>
          <p:cNvSpPr/>
          <p:nvPr/>
        </p:nvSpPr>
        <p:spPr>
          <a:xfrm>
            <a:off x="2790844" y="0"/>
            <a:ext cx="3446468" cy="646331"/>
          </a:xfrm>
          <a:prstGeom prst="rect">
            <a:avLst/>
          </a:prstGeom>
        </p:spPr>
        <p:txBody>
          <a:bodyPr wrap="square">
            <a:spAutoFit/>
          </a:bodyPr>
          <a:lstStyle/>
          <a:p>
            <a:r>
              <a:rPr lang="he-IL" sz="3600" dirty="0" smtClean="0"/>
              <a:t>שירותי דיקנאט</a:t>
            </a:r>
            <a:endParaRPr lang="he-IL" sz="3600"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3211631" y="8774668"/>
            <a:ext cx="434735" cy="369332"/>
          </a:xfrm>
          <a:prstGeom prst="rect">
            <a:avLst/>
          </a:prstGeom>
        </p:spPr>
        <p:txBody>
          <a:bodyPr wrap="none">
            <a:spAutoFit/>
          </a:bodyPr>
          <a:lstStyle/>
          <a:p>
            <a:pPr algn="ctr"/>
            <a:fld id="{70244715-99B2-4F87-BD24-6AF6196086E8}" type="slidenum">
              <a:rPr lang="he-IL"/>
              <a:pPr algn="ctr"/>
              <a:t>33</a:t>
            </a:fld>
            <a:endParaRPr lang="he-IL" dirty="0"/>
          </a:p>
        </p:txBody>
      </p:sp>
      <p:sp>
        <p:nvSpPr>
          <p:cNvPr id="4" name="TextBox 3"/>
          <p:cNvSpPr txBox="1"/>
          <p:nvPr/>
        </p:nvSpPr>
        <p:spPr>
          <a:xfrm>
            <a:off x="188640" y="834033"/>
            <a:ext cx="6264696" cy="8433078"/>
          </a:xfrm>
          <a:prstGeom prst="rect">
            <a:avLst/>
          </a:prstGeom>
          <a:noFill/>
        </p:spPr>
        <p:txBody>
          <a:bodyPr wrap="square" rtlCol="1">
            <a:spAutoFit/>
          </a:bodyPr>
          <a:lstStyle/>
          <a:p>
            <a:pPr algn="ctr"/>
            <a:r>
              <a:rPr lang="he-IL" sz="3200" dirty="0" smtClean="0">
                <a:solidFill>
                  <a:schemeClr val="accent1"/>
                </a:solidFill>
              </a:rPr>
              <a:t>היחידה לייעוץ פסיכולוגי</a:t>
            </a:r>
            <a:endParaRPr lang="en-US" sz="700" u="sng" dirty="0">
              <a:solidFill>
                <a:schemeClr val="accent1"/>
              </a:solidFill>
            </a:endParaRPr>
          </a:p>
          <a:p>
            <a:r>
              <a:rPr lang="he-IL" sz="1500" dirty="0" smtClean="0">
                <a:latin typeface="Arial" panose="020B0604020202020204" pitchFamily="34" charset="0"/>
                <a:cs typeface="Arial" panose="020B0604020202020204" pitchFamily="34" charset="0"/>
              </a:rPr>
              <a:t>ברחבת המעונות נמצאת היחידה לייעוץ פסיכולוגי, אשר נותנת מענה לכלל הסטודנטים בקמפוס, המנסים למצות את הפוטנציאל האקדמי, אך העומסים הרגשיים אינם מאפשרים זאת.</a:t>
            </a:r>
            <a:endParaRPr lang="en-US" sz="1500" dirty="0" smtClean="0">
              <a:latin typeface="Arial" panose="020B0604020202020204" pitchFamily="34" charset="0"/>
              <a:cs typeface="Arial" panose="020B0604020202020204" pitchFamily="34" charset="0"/>
            </a:endParaRPr>
          </a:p>
          <a:p>
            <a:r>
              <a:rPr lang="he-IL" sz="1500" b="1" u="sng" dirty="0" smtClean="0">
                <a:latin typeface="Arial" panose="020B0604020202020204" pitchFamily="34" charset="0"/>
                <a:cs typeface="Arial" panose="020B0604020202020204" pitchFamily="34" charset="0"/>
              </a:rPr>
              <a:t>ניתן לפנות לעזרה בתחומים מגוונים:</a:t>
            </a:r>
            <a:r>
              <a:rPr lang="he-IL" sz="1500" b="1" dirty="0" smtClean="0">
                <a:latin typeface="Arial" panose="020B0604020202020204" pitchFamily="34" charset="0"/>
                <a:cs typeface="Arial" panose="020B0604020202020204" pitchFamily="34" charset="0"/>
              </a:rPr>
              <a:t> </a:t>
            </a:r>
            <a:r>
              <a:rPr lang="he-IL" sz="1500" dirty="0" smtClean="0">
                <a:latin typeface="Arial" panose="020B0604020202020204" pitchFamily="34" charset="0"/>
                <a:cs typeface="Arial" panose="020B0604020202020204" pitchFamily="34" charset="0"/>
              </a:rPr>
              <a:t>קשיי הסתגלות ללימודים ולמעונות, דימוי עצמי נמוך וחוסר ביטחון, חרדת בחינות, קושי בקבלת החלטות בחיים, מצבי משבר ביחסים זוגיים או משפחתיים, תחושת בדידות, קושי ביצירת זוגיות.</a:t>
            </a:r>
            <a:endParaRPr lang="en-US" sz="1500" dirty="0" smtClean="0">
              <a:latin typeface="Arial" panose="020B0604020202020204" pitchFamily="34" charset="0"/>
              <a:cs typeface="Arial" panose="020B0604020202020204" pitchFamily="34" charset="0"/>
            </a:endParaRPr>
          </a:p>
          <a:p>
            <a:r>
              <a:rPr lang="he-IL" sz="1500" b="1" u="sng" dirty="0" smtClean="0">
                <a:latin typeface="Arial" panose="020B0604020202020204" pitchFamily="34" charset="0"/>
                <a:cs typeface="Arial" panose="020B0604020202020204" pitchFamily="34" charset="0"/>
              </a:rPr>
              <a:t>הצוות הטיפולי:</a:t>
            </a:r>
          </a:p>
          <a:p>
            <a:r>
              <a:rPr lang="he-IL" sz="1500" dirty="0" smtClean="0">
                <a:latin typeface="Arial" panose="020B0604020202020204" pitchFamily="34" charset="0"/>
                <a:cs typeface="Arial" panose="020B0604020202020204" pitchFamily="34" charset="0"/>
              </a:rPr>
              <a:t>הטיפולים אינם ניתנים ע"י סטודנטים אלא ע"י צוות מקצועי ומנוסה. ניתן להגיע לטיפול אישי או זוגי. הפגישות מתקיימות פעם בשבוע למשך 50 דקות, במחיר מסובסד של 16 ₪ למפגש, גם בחופשת הסמסטר ובחופשת הקיץ. </a:t>
            </a:r>
            <a:endParaRPr lang="en-US" sz="1500" dirty="0" smtClean="0">
              <a:latin typeface="Arial" panose="020B0604020202020204" pitchFamily="34" charset="0"/>
              <a:cs typeface="Arial" panose="020B0604020202020204" pitchFamily="34" charset="0"/>
            </a:endParaRPr>
          </a:p>
          <a:p>
            <a:r>
              <a:rPr lang="he-IL" sz="1500" b="1" u="sng" dirty="0" smtClean="0">
                <a:latin typeface="Arial" panose="020B0604020202020204" pitchFamily="34" charset="0"/>
                <a:cs typeface="Arial" panose="020B0604020202020204" pitchFamily="34" charset="0"/>
              </a:rPr>
              <a:t>איך פונים?</a:t>
            </a:r>
            <a:endParaRPr lang="en-US" sz="1500" b="1" dirty="0" smtClean="0">
              <a:latin typeface="Arial" panose="020B0604020202020204" pitchFamily="34" charset="0"/>
              <a:cs typeface="Arial" panose="020B0604020202020204" pitchFamily="34" charset="0"/>
            </a:endParaRPr>
          </a:p>
          <a:p>
            <a:r>
              <a:rPr lang="he-IL" sz="1500" dirty="0" smtClean="0">
                <a:latin typeface="Arial" panose="020B0604020202020204" pitchFamily="34" charset="0"/>
                <a:cs typeface="Arial" panose="020B0604020202020204" pitchFamily="34" charset="0"/>
              </a:rPr>
              <a:t>יש למלא שאלון המופיע באתר: </a:t>
            </a:r>
            <a:r>
              <a:rPr lang="en-US" sz="1500" u="sng" dirty="0">
                <a:latin typeface="Arial" panose="020B0604020202020204" pitchFamily="34" charset="0"/>
                <a:cs typeface="Arial" panose="020B0604020202020204" pitchFamily="34" charset="0"/>
                <a:hlinkClick r:id="rId2"/>
              </a:rPr>
              <a:t>./https://</a:t>
            </a:r>
            <a:r>
              <a:rPr lang="en-US" sz="1500" u="sng" dirty="0" smtClean="0">
                <a:latin typeface="Arial" panose="020B0604020202020204" pitchFamily="34" charset="0"/>
                <a:cs typeface="Arial" panose="020B0604020202020204" pitchFamily="34" charset="0"/>
                <a:hlinkClick r:id="rId2"/>
              </a:rPr>
              <a:t>dekanat.haifa.ac.il</a:t>
            </a:r>
            <a:endParaRPr lang="he-IL" sz="1500" u="sng" dirty="0" smtClean="0">
              <a:latin typeface="Arial" panose="020B0604020202020204" pitchFamily="34" charset="0"/>
              <a:cs typeface="Arial" panose="020B0604020202020204" pitchFamily="34" charset="0"/>
            </a:endParaRPr>
          </a:p>
          <a:p>
            <a:r>
              <a:rPr lang="he-IL" sz="1500" dirty="0" smtClean="0">
                <a:latin typeface="Arial" panose="020B0604020202020204" pitchFamily="34" charset="0"/>
                <a:cs typeface="Arial" panose="020B0604020202020204" pitchFamily="34" charset="0"/>
              </a:rPr>
              <a:t>בפגישת ההכרות ניתן להתייעץ על הרלוונטיות של הטיפול.</a:t>
            </a:r>
          </a:p>
          <a:p>
            <a:r>
              <a:rPr lang="he-IL" sz="1500" dirty="0" smtClean="0">
                <a:latin typeface="Arial" panose="020B0604020202020204" pitchFamily="34" charset="0"/>
                <a:cs typeface="Arial" panose="020B0604020202020204" pitchFamily="34" charset="0"/>
              </a:rPr>
              <a:t>עלות מפגש הכרות הינה 160 ₪.</a:t>
            </a:r>
          </a:p>
          <a:p>
            <a:r>
              <a:rPr lang="he-IL" sz="1500" dirty="0" smtClean="0">
                <a:latin typeface="Arial" panose="020B0604020202020204" pitchFamily="34" charset="0"/>
                <a:cs typeface="Arial" panose="020B0604020202020204" pitchFamily="34" charset="0"/>
              </a:rPr>
              <a:t>בהתאם להתרשמות ממפגש ההכרות מתבצע השיבוץ תוך מספר שבועות.</a:t>
            </a:r>
          </a:p>
          <a:p>
            <a:r>
              <a:rPr lang="he-IL" sz="1500" dirty="0" smtClean="0">
                <a:latin typeface="Arial" panose="020B0604020202020204" pitchFamily="34" charset="0"/>
                <a:cs typeface="Arial" panose="020B0604020202020204" pitchFamily="34" charset="0"/>
              </a:rPr>
              <a:t>השיבוץ נעשה בתאום עם הזמנים של הסטודנט.</a:t>
            </a:r>
          </a:p>
          <a:p>
            <a:r>
              <a:rPr lang="he-IL" sz="1500" dirty="0" smtClean="0">
                <a:latin typeface="Arial" panose="020B0604020202020204" pitchFamily="34" charset="0"/>
                <a:cs typeface="Arial" panose="020B0604020202020204" pitchFamily="34" charset="0"/>
              </a:rPr>
              <a:t>הטיפולים מתקיימים בימי א'-ה' בין השעות 08:00-18:00.</a:t>
            </a:r>
          </a:p>
          <a:p>
            <a:r>
              <a:rPr lang="he-IL" sz="1500" b="1" u="sng" dirty="0" smtClean="0">
                <a:latin typeface="Arial" panose="020B0604020202020204" pitchFamily="34" charset="0"/>
                <a:cs typeface="Arial" panose="020B0604020202020204" pitchFamily="34" charset="0"/>
              </a:rPr>
              <a:t>סוגי טיפול:</a:t>
            </a:r>
          </a:p>
          <a:p>
            <a:r>
              <a:rPr lang="he-IL" sz="1500" dirty="0" smtClean="0">
                <a:latin typeface="Arial" panose="020B0604020202020204" pitchFamily="34" charset="0"/>
                <a:cs typeface="Arial" panose="020B0604020202020204" pitchFamily="34" charset="0"/>
              </a:rPr>
              <a:t>ישנם טיפולים פרטניים או זוגיים. כמו כן ישנם טיפולים ממוקדים במיומנויות למידה או ב- </a:t>
            </a:r>
            <a:r>
              <a:rPr lang="en-US" sz="1500" dirty="0" smtClean="0">
                <a:latin typeface="Arial" panose="020B0604020202020204" pitchFamily="34" charset="0"/>
                <a:cs typeface="Arial" panose="020B0604020202020204" pitchFamily="34" charset="0"/>
              </a:rPr>
              <a:t>CBT</a:t>
            </a:r>
            <a:r>
              <a:rPr lang="he-IL" sz="1500" dirty="0" smtClean="0">
                <a:latin typeface="Arial" panose="020B0604020202020204" pitchFamily="34" charset="0"/>
                <a:cs typeface="Arial" panose="020B0604020202020204" pitchFamily="34" charset="0"/>
              </a:rPr>
              <a:t>.</a:t>
            </a:r>
            <a:endParaRPr lang="he-IL" sz="1500" b="1" u="sng" dirty="0">
              <a:latin typeface="Arial" panose="020B0604020202020204" pitchFamily="34" charset="0"/>
              <a:cs typeface="Arial" panose="020B0604020202020204" pitchFamily="34" charset="0"/>
            </a:endParaRPr>
          </a:p>
          <a:p>
            <a:pPr lvl="0"/>
            <a:r>
              <a:rPr lang="he-IL" sz="1500" b="1" u="sng" dirty="0" smtClean="0">
                <a:latin typeface="Arial" panose="020B0604020202020204" pitchFamily="34" charset="0"/>
                <a:cs typeface="Arial" panose="020B0604020202020204" pitchFamily="34" charset="0"/>
              </a:rPr>
              <a:t>סודיות </a:t>
            </a:r>
            <a:r>
              <a:rPr lang="he-IL" sz="1500" b="1" dirty="0" smtClean="0">
                <a:latin typeface="Arial" panose="020B0604020202020204" pitchFamily="34" charset="0"/>
                <a:cs typeface="Arial" panose="020B0604020202020204" pitchFamily="34" charset="0"/>
              </a:rPr>
              <a:t>:</a:t>
            </a:r>
            <a:endParaRPr lang="en-US" sz="1500" dirty="0" smtClean="0">
              <a:latin typeface="Arial" panose="020B0604020202020204" pitchFamily="34" charset="0"/>
              <a:cs typeface="Arial" panose="020B0604020202020204" pitchFamily="34" charset="0"/>
            </a:endParaRPr>
          </a:p>
          <a:p>
            <a:r>
              <a:rPr lang="he-IL" sz="1500" dirty="0" smtClean="0">
                <a:latin typeface="Arial" panose="020B0604020202020204" pitchFamily="34" charset="0"/>
                <a:cs typeface="Arial" panose="020B0604020202020204" pitchFamily="34" charset="0"/>
              </a:rPr>
              <a:t>על כל המידע הנמסר במהלך הטיפול חל </a:t>
            </a:r>
            <a:r>
              <a:rPr lang="he-IL" sz="1500" b="1" dirty="0" smtClean="0">
                <a:latin typeface="Arial" panose="020B0604020202020204" pitchFamily="34" charset="0"/>
                <a:cs typeface="Arial" panose="020B0604020202020204" pitchFamily="34" charset="0"/>
              </a:rPr>
              <a:t>חיסיון מלא</a:t>
            </a:r>
            <a:r>
              <a:rPr lang="he-IL" sz="1500" dirty="0" smtClean="0">
                <a:latin typeface="Arial" panose="020B0604020202020204" pitchFamily="34" charset="0"/>
                <a:cs typeface="Arial" panose="020B0604020202020204" pitchFamily="34" charset="0"/>
              </a:rPr>
              <a:t>. לא ניתן למסור כל מידע </a:t>
            </a:r>
          </a:p>
          <a:p>
            <a:r>
              <a:rPr lang="he-IL" sz="1500" dirty="0" smtClean="0">
                <a:latin typeface="Arial" panose="020B0604020202020204" pitchFamily="34" charset="0"/>
                <a:cs typeface="Arial" panose="020B0604020202020204" pitchFamily="34" charset="0"/>
              </a:rPr>
              <a:t>(אפילו על עצם הפניה ליחידה) לגופים בתוך האוניברסיטה או מחוץ לה, ללא בקשתו המפורטת של הפונה, כמו גם חתימתו על טופס ויתור סודיות.</a:t>
            </a:r>
            <a:endParaRPr lang="he-IL" sz="1500" b="1" u="sng" dirty="0" smtClean="0">
              <a:latin typeface="Arial" panose="020B0604020202020204" pitchFamily="34" charset="0"/>
              <a:cs typeface="Arial" panose="020B0604020202020204" pitchFamily="34" charset="0"/>
            </a:endParaRPr>
          </a:p>
          <a:p>
            <a:r>
              <a:rPr lang="he-IL" sz="1500" b="1" u="sng" dirty="0" smtClean="0">
                <a:latin typeface="Arial" panose="020B0604020202020204" pitchFamily="34" charset="0"/>
                <a:cs typeface="Arial" panose="020B0604020202020204" pitchFamily="34" charset="0"/>
              </a:rPr>
              <a:t>שעות הפעילות של המזכירות וטלפונים</a:t>
            </a:r>
            <a:r>
              <a:rPr lang="he-IL" sz="1500" b="1" dirty="0" smtClean="0">
                <a:latin typeface="Arial" panose="020B0604020202020204" pitchFamily="34" charset="0"/>
                <a:cs typeface="Arial" panose="020B0604020202020204" pitchFamily="34" charset="0"/>
              </a:rPr>
              <a:t>:</a:t>
            </a:r>
            <a:endParaRPr lang="en-US" sz="1500" b="1" dirty="0" smtClean="0">
              <a:latin typeface="Arial" panose="020B0604020202020204" pitchFamily="34" charset="0"/>
              <a:cs typeface="Arial" panose="020B0604020202020204" pitchFamily="34" charset="0"/>
            </a:endParaRPr>
          </a:p>
          <a:p>
            <a:r>
              <a:rPr lang="he-IL" sz="1500" dirty="0" smtClean="0">
                <a:latin typeface="Arial" panose="020B0604020202020204" pitchFamily="34" charset="0"/>
                <a:cs typeface="Arial" panose="020B0604020202020204" pitchFamily="34" charset="0"/>
              </a:rPr>
              <a:t>המזכירות פתוחה בימים א'-ה' בין השעות 08:30-15:00.</a:t>
            </a:r>
          </a:p>
          <a:p>
            <a:r>
              <a:rPr lang="he-IL" sz="1500" dirty="0" smtClean="0">
                <a:latin typeface="Arial" panose="020B0604020202020204" pitchFamily="34" charset="0"/>
                <a:cs typeface="Arial" panose="020B0604020202020204" pitchFamily="34" charset="0"/>
              </a:rPr>
              <a:t>ניתן לפנות בטלפון חיצוני 04-8249334 או פנימי 3334,</a:t>
            </a:r>
          </a:p>
          <a:p>
            <a:r>
              <a:rPr lang="he-IL" sz="1500" dirty="0" smtClean="0">
                <a:latin typeface="Arial" panose="020B0604020202020204" pitchFamily="34" charset="0"/>
                <a:cs typeface="Arial" panose="020B0604020202020204" pitchFamily="34" charset="0"/>
              </a:rPr>
              <a:t>ניתן להשאיר הודעה קולית 24 שעות ביממה או לפנות במייל: </a:t>
            </a:r>
            <a:r>
              <a:rPr lang="en-US" sz="1500" u="sng" dirty="0" smtClean="0">
                <a:latin typeface="Arial" panose="020B0604020202020204" pitchFamily="34" charset="0"/>
                <a:cs typeface="Arial" panose="020B0604020202020204" pitchFamily="34" charset="0"/>
                <a:hlinkClick r:id="rId3"/>
              </a:rPr>
              <a:t>mclini@univ.haifa.ac.il</a:t>
            </a:r>
            <a:endParaRPr lang="he-IL" sz="1500" u="sng" dirty="0" smtClean="0">
              <a:latin typeface="Arial" panose="020B0604020202020204" pitchFamily="34" charset="0"/>
              <a:cs typeface="Arial" panose="020B0604020202020204" pitchFamily="34" charset="0"/>
            </a:endParaRPr>
          </a:p>
          <a:p>
            <a:endParaRPr lang="he-IL" sz="1500" u="sng" dirty="0" smtClean="0">
              <a:latin typeface="Arial" panose="020B0604020202020204" pitchFamily="34" charset="0"/>
              <a:cs typeface="Arial" panose="020B0604020202020204" pitchFamily="34" charset="0"/>
            </a:endParaRPr>
          </a:p>
          <a:p>
            <a:r>
              <a:rPr lang="he-IL" sz="1500" dirty="0" smtClean="0">
                <a:latin typeface="Arial" panose="020B0604020202020204" pitchFamily="34" charset="0"/>
                <a:cs typeface="Arial" panose="020B0604020202020204" pitchFamily="34" charset="0"/>
              </a:rPr>
              <a:t>פרטים נוספים וטפסי פניה ניתן למצוא באתר היחידה:</a:t>
            </a:r>
          </a:p>
          <a:p>
            <a:r>
              <a:rPr lang="en-US" sz="1500" u="sng" dirty="0" smtClean="0">
                <a:latin typeface="Arial" panose="020B0604020202020204" pitchFamily="34" charset="0"/>
                <a:cs typeface="Arial" panose="020B0604020202020204" pitchFamily="34" charset="0"/>
                <a:hlinkClick r:id="rId2"/>
              </a:rPr>
              <a:t>./https://dekanat.haifa.ac.il</a:t>
            </a:r>
            <a:endParaRPr lang="en-US" sz="1500" dirty="0" smtClean="0">
              <a:latin typeface="Arial" panose="020B0604020202020204" pitchFamily="34" charset="0"/>
              <a:cs typeface="Arial" panose="020B0604020202020204" pitchFamily="34" charset="0"/>
            </a:endParaRPr>
          </a:p>
          <a:p>
            <a:endParaRPr lang="he-IL" sz="1500" dirty="0">
              <a:latin typeface="Arial" panose="020B0604020202020204" pitchFamily="34" charset="0"/>
              <a:cs typeface="Arial" panose="020B0604020202020204" pitchFamily="34" charset="0"/>
            </a:endParaRPr>
          </a:p>
        </p:txBody>
      </p:sp>
      <p:sp>
        <p:nvSpPr>
          <p:cNvPr id="2" name="מלבן 1"/>
          <p:cNvSpPr/>
          <p:nvPr/>
        </p:nvSpPr>
        <p:spPr>
          <a:xfrm>
            <a:off x="3211630" y="0"/>
            <a:ext cx="3025681" cy="430887"/>
          </a:xfrm>
          <a:prstGeom prst="rect">
            <a:avLst/>
          </a:prstGeom>
        </p:spPr>
        <p:txBody>
          <a:bodyPr wrap="square">
            <a:spAutoFit/>
          </a:bodyPr>
          <a:lstStyle/>
          <a:p>
            <a:r>
              <a:rPr lang="he-IL" sz="2200" dirty="0" smtClean="0"/>
              <a:t>היחידה לייעוץ פסיכולוגי</a:t>
            </a:r>
            <a:endParaRPr lang="he-IL" sz="2200"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3211633" y="8774668"/>
            <a:ext cx="434735" cy="369332"/>
          </a:xfrm>
          <a:prstGeom prst="rect">
            <a:avLst/>
          </a:prstGeom>
        </p:spPr>
        <p:txBody>
          <a:bodyPr wrap="none">
            <a:spAutoFit/>
          </a:bodyPr>
          <a:lstStyle/>
          <a:p>
            <a:pPr algn="ctr"/>
            <a:fld id="{70244715-99B2-4F87-BD24-6AF6196086E8}" type="slidenum">
              <a:rPr lang="he-IL"/>
              <a:pPr algn="ctr"/>
              <a:t>34</a:t>
            </a:fld>
            <a:endParaRPr lang="he-IL" dirty="0"/>
          </a:p>
        </p:txBody>
      </p:sp>
      <p:sp>
        <p:nvSpPr>
          <p:cNvPr id="4" name="TextBox 3"/>
          <p:cNvSpPr txBox="1"/>
          <p:nvPr/>
        </p:nvSpPr>
        <p:spPr>
          <a:xfrm>
            <a:off x="332655" y="899593"/>
            <a:ext cx="6192688" cy="7017306"/>
          </a:xfrm>
          <a:prstGeom prst="rect">
            <a:avLst/>
          </a:prstGeom>
          <a:noFill/>
        </p:spPr>
        <p:txBody>
          <a:bodyPr wrap="square" rtlCol="1">
            <a:spAutoFit/>
          </a:bodyPr>
          <a:lstStyle/>
          <a:p>
            <a:pPr algn="ctr"/>
            <a:r>
              <a:rPr lang="he-IL" sz="3600" dirty="0">
                <a:solidFill>
                  <a:schemeClr val="accent1"/>
                </a:solidFill>
              </a:rPr>
              <a:t>היחידה למלגות </a:t>
            </a:r>
            <a:endParaRPr lang="en-US" sz="3600" dirty="0">
              <a:solidFill>
                <a:schemeClr val="accent1"/>
              </a:solidFill>
            </a:endParaRPr>
          </a:p>
          <a:p>
            <a:r>
              <a:rPr lang="he-IL" b="1" dirty="0"/>
              <a:t> </a:t>
            </a:r>
            <a:endParaRPr lang="en-US" sz="1600" dirty="0"/>
          </a:p>
          <a:p>
            <a:r>
              <a:rPr lang="he-IL" b="1" u="sng" dirty="0"/>
              <a:t>תחומי טיפול</a:t>
            </a:r>
            <a:r>
              <a:rPr lang="he-IL" b="1" dirty="0"/>
              <a:t>: </a:t>
            </a:r>
            <a:r>
              <a:rPr lang="he-IL" dirty="0"/>
              <a:t>טיפול במלגות לסטודנטים בתואר ראשון על פי  מדיניות האוניברסיטה, הלוואות, מידע והכוונה והמלצות לקרנות חיצוניות:</a:t>
            </a:r>
            <a:endParaRPr lang="en-US" dirty="0"/>
          </a:p>
          <a:p>
            <a:pPr lvl="0"/>
            <a:r>
              <a:rPr lang="he-IL" b="1" u="sng" dirty="0"/>
              <a:t>מלגות סיוע לסטודנטים חדשים וותיקים</a:t>
            </a:r>
            <a:r>
              <a:rPr lang="he-IL" b="1" dirty="0"/>
              <a:t>: </a:t>
            </a:r>
            <a:r>
              <a:rPr lang="he-IL" dirty="0"/>
              <a:t>בקשה למלגה אינטרנטית  תוגש מידי שנה ביוזמת הסטודנטים </a:t>
            </a:r>
            <a:r>
              <a:rPr lang="he-IL" u="sng" dirty="0">
                <a:hlinkClick r:id="rId2"/>
              </a:rPr>
              <a:t>בפורטל הסטודנטים</a:t>
            </a:r>
            <a:r>
              <a:rPr lang="he-IL" dirty="0"/>
              <a:t> דרך דף הבית של האוניברסיטה (לשונית טפסים- בקשה למלגת סיוע דיקנט הסטודנטים).  הגשת בקשה למלגה תתאפשר החל מתחילת חודש אוגוסט ועד שבועיים לאחר פתיחת שנת הלימודים.</a:t>
            </a:r>
            <a:endParaRPr lang="en-US" dirty="0"/>
          </a:p>
          <a:p>
            <a:pPr lvl="0"/>
            <a:r>
              <a:rPr lang="he-IL" b="1" u="sng" dirty="0"/>
              <a:t>מלגות הצטיינות לסטודנטים חדשים וותיקים:</a:t>
            </a:r>
            <a:r>
              <a:rPr lang="he-IL" b="1" dirty="0"/>
              <a:t> </a:t>
            </a:r>
            <a:r>
              <a:rPr lang="he-IL" dirty="0"/>
              <a:t>הזכאות למלגה מאותרת על-ידי האוניברסיטה ולסטודנט נשלחת הודעה מטעם היחידה למלגות בשבועות הסמוכים לאחר תחילת שנת הלימודים. קבלת המלגה מותנית בפעילות חברתית בהיקף של 25 שעות שנתיות.</a:t>
            </a:r>
            <a:endParaRPr lang="en-US" dirty="0"/>
          </a:p>
          <a:p>
            <a:r>
              <a:rPr lang="he-IL" b="1" dirty="0"/>
              <a:t> </a:t>
            </a:r>
            <a:endParaRPr lang="en-US" dirty="0"/>
          </a:p>
          <a:p>
            <a:r>
              <a:rPr lang="he-IL" dirty="0"/>
              <a:t>לפרטים נוספים ניתן </a:t>
            </a:r>
            <a:r>
              <a:rPr lang="he-IL" u="sng" dirty="0">
                <a:hlinkClick r:id="rId3"/>
              </a:rPr>
              <a:t>ללחוץ כאן</a:t>
            </a:r>
            <a:endParaRPr lang="en-US" dirty="0"/>
          </a:p>
          <a:p>
            <a:r>
              <a:rPr lang="he-IL" dirty="0"/>
              <a:t>ביחידה למלגות: בית הסטודנט, קומה 3, חדר 313.</a:t>
            </a:r>
            <a:endParaRPr lang="en-US" dirty="0"/>
          </a:p>
          <a:p>
            <a:r>
              <a:rPr lang="he-IL" dirty="0"/>
              <a:t>שעות קבלה: א'-ה' בין השעות </a:t>
            </a:r>
            <a:r>
              <a:rPr lang="he-IL" dirty="0" smtClean="0"/>
              <a:t> 11:00- </a:t>
            </a:r>
            <a:r>
              <a:rPr lang="he-IL" dirty="0"/>
              <a:t>13:00</a:t>
            </a:r>
            <a:endParaRPr lang="en-US" dirty="0"/>
          </a:p>
          <a:p>
            <a:r>
              <a:rPr lang="he-IL" b="1" dirty="0"/>
              <a:t/>
            </a:r>
            <a:br>
              <a:rPr lang="he-IL" b="1" dirty="0"/>
            </a:br>
            <a:r>
              <a:rPr lang="he-IL" b="1" u="sng" dirty="0"/>
              <a:t>פרטים ליצירת קשר </a:t>
            </a:r>
            <a:endParaRPr lang="en-US" dirty="0"/>
          </a:p>
          <a:p>
            <a:r>
              <a:rPr lang="he-IL" dirty="0"/>
              <a:t>מרכזת מלגות  טל': 8240330 </a:t>
            </a:r>
          </a:p>
          <a:p>
            <a:r>
              <a:rPr lang="he-IL" dirty="0" smtClean="0"/>
              <a:t>מזכירות </a:t>
            </a:r>
            <a:r>
              <a:rPr lang="he-IL" dirty="0"/>
              <a:t>היחידה  טל': 8288034  </a:t>
            </a:r>
            <a:endParaRPr lang="en-US" dirty="0"/>
          </a:p>
        </p:txBody>
      </p:sp>
      <p:sp>
        <p:nvSpPr>
          <p:cNvPr id="2" name="מלבן 1"/>
          <p:cNvSpPr/>
          <p:nvPr/>
        </p:nvSpPr>
        <p:spPr>
          <a:xfrm>
            <a:off x="2248228" y="179512"/>
            <a:ext cx="3917076" cy="584775"/>
          </a:xfrm>
          <a:prstGeom prst="rect">
            <a:avLst/>
          </a:prstGeom>
        </p:spPr>
        <p:txBody>
          <a:bodyPr wrap="square">
            <a:spAutoFit/>
          </a:bodyPr>
          <a:lstStyle/>
          <a:p>
            <a:r>
              <a:rPr lang="he-IL" sz="3200" dirty="0"/>
              <a:t>היחידה </a:t>
            </a:r>
            <a:r>
              <a:rPr lang="he-IL" sz="3200" dirty="0" smtClean="0"/>
              <a:t>למלגות</a:t>
            </a:r>
            <a:endParaRPr lang="he-IL" sz="3200"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340098" y="251520"/>
            <a:ext cx="2810364" cy="681501"/>
          </a:xfrm>
        </p:spPr>
        <p:txBody>
          <a:bodyPr>
            <a:noAutofit/>
          </a:bodyPr>
          <a:lstStyle/>
          <a:p>
            <a:pPr algn="ctr"/>
            <a:r>
              <a:rPr lang="he-IL" sz="3200" dirty="0" smtClean="0">
                <a:solidFill>
                  <a:schemeClr val="tx1"/>
                </a:solidFill>
              </a:rPr>
              <a:t>טלפונים </a:t>
            </a:r>
            <a:br>
              <a:rPr lang="he-IL" sz="3200" dirty="0" smtClean="0">
                <a:solidFill>
                  <a:schemeClr val="tx1"/>
                </a:solidFill>
              </a:rPr>
            </a:br>
            <a:r>
              <a:rPr lang="he-IL" sz="3200" dirty="0" smtClean="0">
                <a:solidFill>
                  <a:schemeClr val="tx1"/>
                </a:solidFill>
              </a:rPr>
              <a:t>חיוניים</a:t>
            </a:r>
            <a:endParaRPr lang="he-IL" sz="3200" dirty="0">
              <a:solidFill>
                <a:schemeClr val="tx1"/>
              </a:solidFill>
            </a:endParaRPr>
          </a:p>
        </p:txBody>
      </p:sp>
      <p:sp>
        <p:nvSpPr>
          <p:cNvPr id="8" name="מלבן 7"/>
          <p:cNvSpPr/>
          <p:nvPr/>
        </p:nvSpPr>
        <p:spPr>
          <a:xfrm>
            <a:off x="0" y="8767803"/>
            <a:ext cx="6858000" cy="369332"/>
          </a:xfrm>
          <a:prstGeom prst="rect">
            <a:avLst/>
          </a:prstGeom>
        </p:spPr>
        <p:txBody>
          <a:bodyPr wrap="square">
            <a:spAutoFit/>
          </a:bodyPr>
          <a:lstStyle/>
          <a:p>
            <a:pPr algn="ctr"/>
            <a:fld id="{70244715-99B2-4F87-BD24-6AF6196086E8}" type="slidenum">
              <a:rPr lang="he-IL"/>
              <a:pPr algn="ctr"/>
              <a:t>35</a:t>
            </a:fld>
            <a:endParaRPr lang="he-IL" dirty="0"/>
          </a:p>
        </p:txBody>
      </p:sp>
      <p:sp>
        <p:nvSpPr>
          <p:cNvPr id="6" name="Rectangle 2"/>
          <p:cNvSpPr>
            <a:spLocks noChangeArrowheads="1"/>
          </p:cNvSpPr>
          <p:nvPr/>
        </p:nvSpPr>
        <p:spPr bwMode="auto">
          <a:xfrm>
            <a:off x="7455909" y="4658796"/>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332656" y="1115620"/>
            <a:ext cx="6192688" cy="3600986"/>
          </a:xfrm>
          <a:prstGeom prst="rect">
            <a:avLst/>
          </a:prstGeom>
          <a:noFill/>
        </p:spPr>
        <p:txBody>
          <a:bodyPr wrap="square" rtlCol="1">
            <a:spAutoFit/>
          </a:bodyPr>
          <a:lstStyle/>
          <a:p>
            <a:r>
              <a:rPr lang="he-IL" b="1" dirty="0">
                <a:solidFill>
                  <a:schemeClr val="accent1"/>
                </a:solidFill>
              </a:rPr>
              <a:t>דיקן הסטודנטים :</a:t>
            </a:r>
            <a:endParaRPr lang="en-US" b="1" dirty="0">
              <a:solidFill>
                <a:schemeClr val="accent1"/>
              </a:solidFill>
            </a:endParaRPr>
          </a:p>
          <a:p>
            <a:r>
              <a:rPr lang="he-IL" sz="1600" dirty="0"/>
              <a:t>דיקן הסטודנטים       </a:t>
            </a:r>
            <a:r>
              <a:rPr lang="he-IL" sz="1600" dirty="0" smtClean="0"/>
              <a:t>             04-8240335</a:t>
            </a:r>
            <a:endParaRPr lang="en-US" sz="1600" dirty="0"/>
          </a:p>
          <a:p>
            <a:r>
              <a:rPr lang="he-IL" sz="1600" dirty="0"/>
              <a:t>מדור מלגות                    </a:t>
            </a:r>
            <a:r>
              <a:rPr lang="he-IL" sz="1600" dirty="0" smtClean="0"/>
              <a:t>       04-8240330</a:t>
            </a:r>
            <a:endParaRPr lang="en-US" sz="1600" dirty="0"/>
          </a:p>
          <a:p>
            <a:r>
              <a:rPr lang="he-IL" sz="1600" dirty="0"/>
              <a:t>מעורבות חברתית           </a:t>
            </a:r>
            <a:r>
              <a:rPr lang="he-IL" sz="1600" dirty="0" smtClean="0"/>
              <a:t>        04-8240665</a:t>
            </a:r>
            <a:endParaRPr lang="en-US" sz="1600" dirty="0"/>
          </a:p>
          <a:p>
            <a:r>
              <a:rPr lang="he-IL" sz="1600" dirty="0"/>
              <a:t>מעונות הסטודנטים            </a:t>
            </a:r>
            <a:r>
              <a:rPr lang="he-IL" sz="1600" dirty="0" smtClean="0"/>
              <a:t>    04-8249931</a:t>
            </a:r>
            <a:endParaRPr lang="en-US" sz="1600" dirty="0"/>
          </a:p>
          <a:p>
            <a:r>
              <a:rPr lang="he-IL" sz="1600" dirty="0" smtClean="0"/>
              <a:t>המרכז לפיתוח קריירה            04-8249508</a:t>
            </a:r>
            <a:endParaRPr lang="en-US" sz="1600" dirty="0"/>
          </a:p>
          <a:p>
            <a:r>
              <a:rPr lang="he-IL" sz="1600" dirty="0"/>
              <a:t>המדור לייעוץ פסיכולוגי </a:t>
            </a:r>
            <a:r>
              <a:rPr lang="he-IL" sz="1600" dirty="0" smtClean="0"/>
              <a:t>קליני   04-8249334</a:t>
            </a:r>
            <a:endParaRPr lang="en-US" sz="1600" dirty="0"/>
          </a:p>
          <a:p>
            <a:r>
              <a:rPr lang="he-IL" sz="1600" dirty="0"/>
              <a:t>סיוע אישי ואקדמי           </a:t>
            </a:r>
            <a:r>
              <a:rPr lang="he-IL" sz="1600" dirty="0" smtClean="0"/>
              <a:t>        04-8249964 </a:t>
            </a:r>
            <a:endParaRPr lang="en-US" sz="1600" dirty="0"/>
          </a:p>
          <a:p>
            <a:r>
              <a:rPr lang="he-IL" sz="1600" dirty="0"/>
              <a:t> </a:t>
            </a:r>
            <a:endParaRPr lang="en-US" sz="1600" dirty="0"/>
          </a:p>
          <a:p>
            <a:r>
              <a:rPr lang="he-IL" b="1" dirty="0">
                <a:solidFill>
                  <a:schemeClr val="accent1"/>
                </a:solidFill>
              </a:rPr>
              <a:t>אגף מנהל תלמידים :</a:t>
            </a:r>
            <a:endParaRPr lang="en-US" b="1" dirty="0">
              <a:solidFill>
                <a:schemeClr val="accent1"/>
              </a:solidFill>
            </a:endParaRPr>
          </a:p>
          <a:p>
            <a:r>
              <a:rPr lang="he-IL" sz="1600" dirty="0"/>
              <a:t>מנהל תלמידים </a:t>
            </a:r>
            <a:r>
              <a:rPr lang="he-IL" sz="1600" dirty="0" smtClean="0"/>
              <a:t>                     04-8240509</a:t>
            </a:r>
            <a:endParaRPr lang="en-US" sz="1600" dirty="0"/>
          </a:p>
          <a:p>
            <a:r>
              <a:rPr lang="he-IL" sz="1600" dirty="0"/>
              <a:t>מדור בחינות             </a:t>
            </a:r>
            <a:r>
              <a:rPr lang="he-IL" sz="1600" dirty="0" smtClean="0"/>
              <a:t>            04-8240711</a:t>
            </a:r>
            <a:endParaRPr lang="en-US" sz="1600" dirty="0"/>
          </a:p>
          <a:p>
            <a:r>
              <a:rPr lang="he-IL" sz="1600" dirty="0"/>
              <a:t>יחידת הרשמה         </a:t>
            </a:r>
            <a:r>
              <a:rPr lang="he-IL" sz="1600" dirty="0" smtClean="0"/>
              <a:t>             04-8249991</a:t>
            </a:r>
            <a:endParaRPr lang="en-US" sz="1600" dirty="0"/>
          </a:p>
          <a:p>
            <a:r>
              <a:rPr lang="he-IL" sz="1600" dirty="0"/>
              <a:t>מדור שכ"ל            </a:t>
            </a:r>
            <a:r>
              <a:rPr lang="he-IL" sz="1600" dirty="0" smtClean="0"/>
              <a:t>                04-8240320</a:t>
            </a:r>
            <a:endParaRPr lang="en-US" sz="1600" dirty="0"/>
          </a:p>
        </p:txBody>
      </p:sp>
      <p:sp>
        <p:nvSpPr>
          <p:cNvPr id="13" name="TextBox 12"/>
          <p:cNvSpPr txBox="1"/>
          <p:nvPr/>
        </p:nvSpPr>
        <p:spPr>
          <a:xfrm>
            <a:off x="1772816" y="4998939"/>
            <a:ext cx="4752528" cy="3139321"/>
          </a:xfrm>
          <a:prstGeom prst="rect">
            <a:avLst/>
          </a:prstGeom>
          <a:noFill/>
        </p:spPr>
        <p:txBody>
          <a:bodyPr wrap="square" rtlCol="1">
            <a:spAutoFit/>
          </a:bodyPr>
          <a:lstStyle/>
          <a:p>
            <a:r>
              <a:rPr lang="he-IL" b="1" dirty="0">
                <a:solidFill>
                  <a:schemeClr val="accent1"/>
                </a:solidFill>
              </a:rPr>
              <a:t>יחידות שונות :</a:t>
            </a:r>
            <a:endParaRPr lang="en-US" b="1" dirty="0">
              <a:solidFill>
                <a:schemeClr val="accent1"/>
              </a:solidFill>
            </a:endParaRPr>
          </a:p>
          <a:p>
            <a:r>
              <a:rPr lang="he-IL" sz="1600" dirty="0"/>
              <a:t>פר"ח            </a:t>
            </a:r>
            <a:r>
              <a:rPr lang="he-IL" sz="1600" dirty="0" smtClean="0"/>
              <a:t>                        04-8240547</a:t>
            </a:r>
            <a:endParaRPr lang="en-US" sz="1600" dirty="0"/>
          </a:p>
          <a:p>
            <a:r>
              <a:rPr lang="he-IL" sz="1600" dirty="0"/>
              <a:t>לימודי חוץ    </a:t>
            </a:r>
            <a:r>
              <a:rPr lang="he-IL" sz="1600" dirty="0" smtClean="0"/>
              <a:t>                         04-8240718</a:t>
            </a:r>
            <a:endParaRPr lang="en-US" sz="1600" dirty="0"/>
          </a:p>
          <a:p>
            <a:r>
              <a:rPr lang="he-IL" sz="1600" dirty="0"/>
              <a:t>חינוך גופני  </a:t>
            </a:r>
            <a:r>
              <a:rPr lang="he-IL" sz="1600" dirty="0" smtClean="0"/>
              <a:t>                          04-8240583</a:t>
            </a:r>
            <a:endParaRPr lang="en-US" sz="1600" dirty="0"/>
          </a:p>
          <a:p>
            <a:r>
              <a:rPr lang="he-IL" sz="1600" dirty="0"/>
              <a:t>ביטחון         </a:t>
            </a:r>
            <a:r>
              <a:rPr lang="he-IL" sz="1600" dirty="0" smtClean="0"/>
              <a:t>                         04-8240360</a:t>
            </a:r>
            <a:endParaRPr lang="en-US" sz="1600" dirty="0"/>
          </a:p>
          <a:p>
            <a:r>
              <a:rPr lang="he-IL" sz="1600" dirty="0"/>
              <a:t>משק         </a:t>
            </a:r>
            <a:r>
              <a:rPr lang="he-IL" sz="1600" dirty="0" smtClean="0"/>
              <a:t>                            04-8240877</a:t>
            </a:r>
            <a:endParaRPr lang="en-US" sz="1600" dirty="0"/>
          </a:p>
          <a:p>
            <a:r>
              <a:rPr lang="he-IL" sz="1600" dirty="0"/>
              <a:t>אגודת </a:t>
            </a:r>
            <a:r>
              <a:rPr lang="he-IL" sz="1600" dirty="0" smtClean="0"/>
              <a:t>הסטודנטים              04-8288924/3</a:t>
            </a:r>
            <a:endParaRPr lang="en-US" sz="1600" dirty="0"/>
          </a:p>
          <a:p>
            <a:endParaRPr lang="en-US" sz="1600" dirty="0"/>
          </a:p>
          <a:p>
            <a:r>
              <a:rPr lang="he-IL" sz="1600" b="1" dirty="0"/>
              <a:t> </a:t>
            </a:r>
            <a:r>
              <a:rPr lang="he-IL" b="1" dirty="0" smtClean="0">
                <a:solidFill>
                  <a:schemeClr val="accent1"/>
                </a:solidFill>
              </a:rPr>
              <a:t>שירותים </a:t>
            </a:r>
            <a:r>
              <a:rPr lang="he-IL" b="1" dirty="0">
                <a:solidFill>
                  <a:schemeClr val="accent1"/>
                </a:solidFill>
              </a:rPr>
              <a:t>צרכניים</a:t>
            </a:r>
            <a:r>
              <a:rPr lang="he-IL" b="1" dirty="0" smtClean="0">
                <a:solidFill>
                  <a:schemeClr val="accent1"/>
                </a:solidFill>
              </a:rPr>
              <a:t>:</a:t>
            </a:r>
          </a:p>
          <a:p>
            <a:r>
              <a:rPr lang="he-IL" sz="1600" dirty="0" smtClean="0"/>
              <a:t>"אקדמון"                              072-2650250</a:t>
            </a:r>
            <a:endParaRPr lang="en-US" sz="1600" b="1" dirty="0">
              <a:solidFill>
                <a:schemeClr val="accent1"/>
              </a:solidFill>
            </a:endParaRPr>
          </a:p>
          <a:p>
            <a:r>
              <a:rPr lang="he-IL" sz="1600" dirty="0" smtClean="0"/>
              <a:t>מרפאת </a:t>
            </a:r>
            <a:r>
              <a:rPr lang="he-IL" sz="1600" dirty="0"/>
              <a:t>האוניברסיטה       </a:t>
            </a:r>
            <a:r>
              <a:rPr lang="he-IL" sz="1600" dirty="0" smtClean="0"/>
              <a:t>      04-8240703</a:t>
            </a:r>
            <a:endParaRPr lang="en-US" sz="1600" dirty="0"/>
          </a:p>
          <a:p>
            <a:r>
              <a:rPr lang="he-IL" sz="1600" dirty="0" smtClean="0"/>
              <a:t>דואר                                     04-8249012</a:t>
            </a:r>
            <a:endParaRPr lang="en-US" sz="1600"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356994" y="0"/>
            <a:ext cx="2862406" cy="899592"/>
          </a:xfrm>
        </p:spPr>
        <p:txBody>
          <a:bodyPr>
            <a:noAutofit/>
          </a:bodyPr>
          <a:lstStyle/>
          <a:p>
            <a:pPr algn="ctr"/>
            <a:r>
              <a:rPr lang="he-IL" sz="3200" dirty="0" smtClean="0">
                <a:solidFill>
                  <a:schemeClr val="tx1"/>
                </a:solidFill>
              </a:rPr>
              <a:t>מפת </a:t>
            </a:r>
            <a:br>
              <a:rPr lang="he-IL" sz="3200" dirty="0" smtClean="0">
                <a:solidFill>
                  <a:schemeClr val="tx1"/>
                </a:solidFill>
              </a:rPr>
            </a:br>
            <a:r>
              <a:rPr lang="he-IL" sz="3200" dirty="0" smtClean="0">
                <a:solidFill>
                  <a:schemeClr val="tx1"/>
                </a:solidFill>
              </a:rPr>
              <a:t>המעונות</a:t>
            </a:r>
            <a:endParaRPr lang="he-IL" sz="3200" dirty="0">
              <a:solidFill>
                <a:schemeClr val="tx1"/>
              </a:solidFill>
            </a:endParaRPr>
          </a:p>
        </p:txBody>
      </p:sp>
      <p:sp>
        <p:nvSpPr>
          <p:cNvPr id="4" name="מלבן 3"/>
          <p:cNvSpPr/>
          <p:nvPr/>
        </p:nvSpPr>
        <p:spPr>
          <a:xfrm>
            <a:off x="0" y="8748464"/>
            <a:ext cx="6858000" cy="369332"/>
          </a:xfrm>
          <a:prstGeom prst="rect">
            <a:avLst/>
          </a:prstGeom>
        </p:spPr>
        <p:txBody>
          <a:bodyPr wrap="square">
            <a:spAutoFit/>
          </a:bodyPr>
          <a:lstStyle/>
          <a:p>
            <a:pPr algn="ctr"/>
            <a:fld id="{70244715-99B2-4F87-BD24-6AF6196086E8}" type="slidenum">
              <a:rPr lang="he-IL"/>
              <a:pPr algn="ctr"/>
              <a:t>36</a:t>
            </a:fld>
            <a:endParaRPr lang="he-IL" dirty="0"/>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4259"/>
            <a:ext cx="6858000" cy="7664205"/>
          </a:xfrm>
          <a:prstGeom prst="rect">
            <a:avLst/>
          </a:prstGeom>
        </p:spPr>
      </p:pic>
      <p:pic>
        <p:nvPicPr>
          <p:cNvPr id="5" name="תמונה 4"/>
          <p:cNvPicPr>
            <a:picLocks noChangeAspect="1"/>
          </p:cNvPicPr>
          <p:nvPr/>
        </p:nvPicPr>
        <p:blipFill>
          <a:blip r:embed="rId3"/>
          <a:stretch>
            <a:fillRect/>
          </a:stretch>
        </p:blipFill>
        <p:spPr>
          <a:xfrm>
            <a:off x="4149080" y="7524328"/>
            <a:ext cx="2625477" cy="1190761"/>
          </a:xfrm>
          <a:prstGeom prst="rect">
            <a:avLst/>
          </a:prstGeom>
        </p:spPr>
      </p:pic>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85842" y="1979712"/>
            <a:ext cx="1710278" cy="685801"/>
          </a:xfrm>
        </p:spPr>
        <p:txBody>
          <a:bodyPr>
            <a:normAutofit fontScale="90000"/>
          </a:bodyPr>
          <a:lstStyle/>
          <a:p>
            <a:r>
              <a:rPr lang="he-IL" dirty="0" smtClean="0"/>
              <a:t>3</a:t>
            </a:r>
            <a:endParaRPr lang="he-IL" dirty="0"/>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0648" y="887183"/>
            <a:ext cx="6275282" cy="7848872"/>
          </a:xfrm>
        </p:spPr>
      </p:pic>
      <p:sp>
        <p:nvSpPr>
          <p:cNvPr id="5" name="TextBox 4"/>
          <p:cNvSpPr txBox="1"/>
          <p:nvPr/>
        </p:nvSpPr>
        <p:spPr>
          <a:xfrm>
            <a:off x="5183481" y="6686521"/>
            <a:ext cx="45719" cy="369332"/>
          </a:xfrm>
          <a:prstGeom prst="rect">
            <a:avLst/>
          </a:prstGeom>
          <a:noFill/>
        </p:spPr>
        <p:txBody>
          <a:bodyPr wrap="square" rtlCol="1">
            <a:spAutoFit/>
          </a:bodyPr>
          <a:lstStyle/>
          <a:p>
            <a:endParaRPr lang="he-IL" dirty="0"/>
          </a:p>
        </p:txBody>
      </p:sp>
      <p:pic>
        <p:nvPicPr>
          <p:cNvPr id="7" name="תמונה 6"/>
          <p:cNvPicPr>
            <a:picLocks noChangeAspect="1"/>
          </p:cNvPicPr>
          <p:nvPr/>
        </p:nvPicPr>
        <p:blipFill>
          <a:blip r:embed="rId3"/>
          <a:stretch>
            <a:fillRect/>
          </a:stretch>
        </p:blipFill>
        <p:spPr>
          <a:xfrm>
            <a:off x="276672" y="7524328"/>
            <a:ext cx="3147647" cy="1064922"/>
          </a:xfrm>
          <a:prstGeom prst="rect">
            <a:avLst/>
          </a:prstGeom>
        </p:spPr>
      </p:pic>
      <p:pic>
        <p:nvPicPr>
          <p:cNvPr id="10" name="תמונה 9"/>
          <p:cNvPicPr>
            <a:picLocks noChangeAspect="1"/>
          </p:cNvPicPr>
          <p:nvPr/>
        </p:nvPicPr>
        <p:blipFill>
          <a:blip r:embed="rId4"/>
          <a:stretch>
            <a:fillRect/>
          </a:stretch>
        </p:blipFill>
        <p:spPr>
          <a:xfrm>
            <a:off x="3789040" y="-252536"/>
            <a:ext cx="1975275" cy="1341236"/>
          </a:xfrm>
          <a:prstGeom prst="rect">
            <a:avLst/>
          </a:prstGeom>
        </p:spPr>
      </p:pic>
      <p:sp>
        <p:nvSpPr>
          <p:cNvPr id="8" name="מלבן 7"/>
          <p:cNvSpPr/>
          <p:nvPr/>
        </p:nvSpPr>
        <p:spPr>
          <a:xfrm rot="10800000" flipV="1">
            <a:off x="-747464" y="8863397"/>
            <a:ext cx="8064896" cy="369332"/>
          </a:xfrm>
          <a:prstGeom prst="rect">
            <a:avLst/>
          </a:prstGeom>
        </p:spPr>
        <p:txBody>
          <a:bodyPr wrap="square">
            <a:spAutoFit/>
          </a:bodyPr>
          <a:lstStyle/>
          <a:p>
            <a:pPr algn="ctr"/>
            <a:r>
              <a:rPr lang="he-IL" dirty="0" smtClean="0"/>
              <a:t>37</a:t>
            </a:r>
            <a:endParaRPr lang="he-IL" dirty="0"/>
          </a:p>
        </p:txBody>
      </p:sp>
    </p:spTree>
    <p:extLst>
      <p:ext uri="{BB962C8B-B14F-4D97-AF65-F5344CB8AC3E}">
        <p14:creationId xmlns:p14="http://schemas.microsoft.com/office/powerpoint/2010/main" val="618848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414158" y="-40354"/>
            <a:ext cx="2751145" cy="922470"/>
          </a:xfrm>
        </p:spPr>
        <p:txBody>
          <a:bodyPr>
            <a:noAutofit/>
          </a:bodyPr>
          <a:lstStyle/>
          <a:p>
            <a:pPr algn="ctr"/>
            <a:r>
              <a:rPr lang="he-IL" sz="2800" dirty="0" smtClean="0">
                <a:solidFill>
                  <a:schemeClr val="bg1"/>
                </a:solidFill>
              </a:rPr>
              <a:t>ברכת דיקנית הסטודנטים</a:t>
            </a:r>
            <a:endParaRPr lang="he-IL" sz="2800" dirty="0">
              <a:solidFill>
                <a:schemeClr val="bg1"/>
              </a:solidFill>
            </a:endParaRPr>
          </a:p>
        </p:txBody>
      </p:sp>
      <p:sp>
        <p:nvSpPr>
          <p:cNvPr id="16" name="מלבן 15"/>
          <p:cNvSpPr/>
          <p:nvPr/>
        </p:nvSpPr>
        <p:spPr>
          <a:xfrm>
            <a:off x="3259309" y="8774668"/>
            <a:ext cx="309701" cy="369332"/>
          </a:xfrm>
          <a:prstGeom prst="rect">
            <a:avLst/>
          </a:prstGeom>
        </p:spPr>
        <p:txBody>
          <a:bodyPr wrap="none">
            <a:spAutoFit/>
          </a:bodyPr>
          <a:lstStyle/>
          <a:p>
            <a:pPr algn="ctr"/>
            <a:fld id="{70244715-99B2-4F87-BD24-6AF6196086E8}" type="slidenum">
              <a:rPr lang="he-IL"/>
              <a:pPr algn="ctr"/>
              <a:t>4</a:t>
            </a:fld>
            <a:endParaRPr lang="he-IL" dirty="0"/>
          </a:p>
        </p:txBody>
      </p:sp>
      <p:pic>
        <p:nvPicPr>
          <p:cNvPr id="5" name="תמונה 4"/>
          <p:cNvPicPr>
            <a:picLocks noChangeAspect="1"/>
          </p:cNvPicPr>
          <p:nvPr/>
        </p:nvPicPr>
        <p:blipFill>
          <a:blip r:embed="rId2"/>
          <a:stretch>
            <a:fillRect/>
          </a:stretch>
        </p:blipFill>
        <p:spPr>
          <a:xfrm>
            <a:off x="188640" y="107504"/>
            <a:ext cx="1584176" cy="1368152"/>
          </a:xfrm>
          <a:prstGeom prst="rect">
            <a:avLst/>
          </a:prstGeom>
        </p:spPr>
      </p:pic>
      <p:sp>
        <p:nvSpPr>
          <p:cNvPr id="6" name="TextBox 5"/>
          <p:cNvSpPr txBox="1"/>
          <p:nvPr/>
        </p:nvSpPr>
        <p:spPr>
          <a:xfrm>
            <a:off x="476672" y="1475656"/>
            <a:ext cx="5904656" cy="7201972"/>
          </a:xfrm>
          <a:prstGeom prst="rect">
            <a:avLst/>
          </a:prstGeom>
          <a:noFill/>
        </p:spPr>
        <p:txBody>
          <a:bodyPr wrap="square" rtlCol="1">
            <a:spAutoFit/>
          </a:bodyPr>
          <a:lstStyle/>
          <a:p>
            <a:pPr algn="l" rtl="0"/>
            <a:r>
              <a:rPr lang="en-US" b="1" dirty="0" smtClean="0"/>
              <a:t>Dear </a:t>
            </a:r>
            <a:r>
              <a:rPr lang="en-US" b="1" dirty="0"/>
              <a:t>students,</a:t>
            </a:r>
            <a:endParaRPr lang="en-US" dirty="0"/>
          </a:p>
          <a:p>
            <a:pPr algn="l" rtl="0"/>
            <a:r>
              <a:rPr lang="en-US" sz="1200" dirty="0"/>
              <a:t>On the eve of the new academic year, I wish each and every one of </a:t>
            </a:r>
            <a:r>
              <a:rPr lang="en-US" sz="1200" dirty="0" smtClean="0"/>
              <a:t>you</a:t>
            </a:r>
          </a:p>
          <a:p>
            <a:pPr algn="l" rtl="0"/>
            <a:r>
              <a:rPr lang="en-US" sz="1200" dirty="0" smtClean="0"/>
              <a:t> </a:t>
            </a:r>
            <a:r>
              <a:rPr lang="en-US" sz="1200" dirty="0"/>
              <a:t>a successful and wonderful academic year ahead. </a:t>
            </a:r>
          </a:p>
          <a:p>
            <a:pPr algn="l" rtl="0"/>
            <a:r>
              <a:rPr lang="en-US" sz="1200" dirty="0"/>
              <a:t>Since the horrific events of October 7, we have been in a difficult period of war. We will do everything we can to provide you with a safe and supportive environment.</a:t>
            </a:r>
          </a:p>
          <a:p>
            <a:pPr algn="l" rtl="0"/>
            <a:r>
              <a:rPr lang="en-US" sz="1200" dirty="0"/>
              <a:t>Studying at the University of Haifa is a significant life experience, both in terms of the acquired knowledge and the personal growth. We, at the Decanate, will be there to assist you and provide you with a pleasant home-away-from-home experience. </a:t>
            </a:r>
          </a:p>
          <a:p>
            <a:pPr algn="l" rtl="0"/>
            <a:r>
              <a:rPr lang="en-US" sz="1200" dirty="0"/>
              <a:t>Our dormitories are located in one of the most beautiful areas in Haifa and in Israel.   I hope that you will enjoy this wonderful location as well as its exceptional cultural mosaic. Joining the University of Haifa and our dormitories is a great opportunity to engage with new friends, to cohabit in an atmosphere of mutual respect and closeness of hearts</a:t>
            </a:r>
            <a:r>
              <a:rPr lang="he-IL" sz="1200" dirty="0"/>
              <a:t>.</a:t>
            </a:r>
            <a:endParaRPr lang="en-US" sz="1200" dirty="0"/>
          </a:p>
          <a:p>
            <a:pPr algn="l" rtl="0"/>
            <a:r>
              <a:rPr lang="en-US" sz="1200" dirty="0"/>
              <a:t>In line with our yearly tradition, you will choose the dormitories' coordinators of cultural and social activities. I invite all of you to participate, initiate, contribute and strengthen these activities and the feeling of togetherness. </a:t>
            </a:r>
          </a:p>
          <a:p>
            <a:pPr algn="l" rtl="0"/>
            <a:r>
              <a:rPr lang="en-US" sz="1200" dirty="0"/>
              <a:t>Our dormitory staff is at your service, with dedication and professionalism, to take care of any need that may arise. Our door is always open and you are welcome to contact us with any questions or requests you may have.</a:t>
            </a:r>
          </a:p>
          <a:p>
            <a:pPr algn="l" rtl="0"/>
            <a:r>
              <a:rPr lang="en-US" sz="1200" dirty="0"/>
              <a:t>We make every effort to provide you a warm and aesthetic living environment. We hope that together with us you will contribute to the maintenance of the structure and contents of your private living areas, and the communal areas. Together we will create a homely and a pleasant environment. </a:t>
            </a:r>
          </a:p>
          <a:p>
            <a:pPr algn="l" rtl="0"/>
            <a:r>
              <a:rPr lang="en-US" sz="1200" dirty="0"/>
              <a:t>Along with the dormitory services, the Decanate offers additional services for you, such as scholarships, psychological support, the units of accessibility and learning disabilities; academic excellence; The Career Center (professional and academic counseling and guidance); the unit for social involvement (a great opportunity to contribute to the community and to take part in one of the university's main goals - the promotion of social and environmental sustainability, in line with the UN's Sustainable Development Goals). </a:t>
            </a:r>
          </a:p>
          <a:p>
            <a:pPr algn="l" rtl="0"/>
            <a:r>
              <a:rPr lang="en-US" sz="1200" dirty="0"/>
              <a:t>On behalf of myself and the entire Decanate team, I wish you a happy and a successful year. </a:t>
            </a:r>
          </a:p>
          <a:p>
            <a:pPr algn="ctr" rtl="0"/>
            <a:r>
              <a:rPr lang="en-US" sz="1200" dirty="0"/>
              <a:t>Yours, </a:t>
            </a:r>
          </a:p>
          <a:p>
            <a:pPr algn="ctr" rtl="0"/>
            <a:r>
              <a:rPr lang="en-US" sz="1200" dirty="0"/>
              <a:t>Prof. Batya </a:t>
            </a:r>
            <a:r>
              <a:rPr lang="en-US" sz="1200" dirty="0" smtClean="0"/>
              <a:t>Engel -Yeger</a:t>
            </a:r>
            <a:endParaRPr lang="en-US" sz="1200" dirty="0"/>
          </a:p>
          <a:p>
            <a:pPr algn="ctr" rtl="0"/>
            <a:r>
              <a:rPr lang="en-US" sz="1200" dirty="0"/>
              <a:t>    Dean of Students</a:t>
            </a:r>
          </a:p>
        </p:txBody>
      </p:sp>
    </p:spTree>
    <p:extLst>
      <p:ext uri="{BB962C8B-B14F-4D97-AF65-F5344CB8AC3E}">
        <p14:creationId xmlns:p14="http://schemas.microsoft.com/office/powerpoint/2010/main" val="1329690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414158" y="-40354"/>
            <a:ext cx="2751145" cy="922470"/>
          </a:xfrm>
        </p:spPr>
        <p:txBody>
          <a:bodyPr>
            <a:noAutofit/>
          </a:bodyPr>
          <a:lstStyle/>
          <a:p>
            <a:pPr algn="ctr"/>
            <a:r>
              <a:rPr lang="he-IL" sz="2800" dirty="0" smtClean="0">
                <a:solidFill>
                  <a:schemeClr val="bg1"/>
                </a:solidFill>
              </a:rPr>
              <a:t>ברכת דיקנית הסטודנטים</a:t>
            </a:r>
            <a:endParaRPr lang="he-IL" sz="2800" dirty="0">
              <a:solidFill>
                <a:schemeClr val="bg1"/>
              </a:solidFill>
            </a:endParaRPr>
          </a:p>
        </p:txBody>
      </p:sp>
      <p:sp>
        <p:nvSpPr>
          <p:cNvPr id="3" name="מציין מיקום תוכן 2"/>
          <p:cNvSpPr>
            <a:spLocks noGrp="1"/>
          </p:cNvSpPr>
          <p:nvPr>
            <p:ph idx="1"/>
          </p:nvPr>
        </p:nvSpPr>
        <p:spPr>
          <a:xfrm>
            <a:off x="409905" y="1772561"/>
            <a:ext cx="3554082" cy="7465298"/>
          </a:xfrm>
        </p:spPr>
        <p:txBody>
          <a:bodyPr>
            <a:noAutofit/>
          </a:bodyPr>
          <a:lstStyle/>
          <a:p>
            <a:pPr marL="68580" indent="0" algn="ctr">
              <a:buNone/>
            </a:pPr>
            <a:r>
              <a:rPr lang="he-IL" sz="1000" b="1" dirty="0" smtClean="0"/>
              <a:t>                                                                                       </a:t>
            </a:r>
            <a:r>
              <a:rPr lang="he-IL" sz="1000" dirty="0" smtClean="0"/>
              <a:t>                                                                                         </a:t>
            </a:r>
            <a:endParaRPr lang="en-US" sz="1600" dirty="0"/>
          </a:p>
        </p:txBody>
      </p:sp>
      <p:sp>
        <p:nvSpPr>
          <p:cNvPr id="16" name="מלבן 15"/>
          <p:cNvSpPr/>
          <p:nvPr/>
        </p:nvSpPr>
        <p:spPr>
          <a:xfrm>
            <a:off x="3259309" y="8774668"/>
            <a:ext cx="309701" cy="369332"/>
          </a:xfrm>
          <a:prstGeom prst="rect">
            <a:avLst/>
          </a:prstGeom>
        </p:spPr>
        <p:txBody>
          <a:bodyPr wrap="none">
            <a:spAutoFit/>
          </a:bodyPr>
          <a:lstStyle/>
          <a:p>
            <a:pPr algn="ctr"/>
            <a:fld id="{70244715-99B2-4F87-BD24-6AF6196086E8}" type="slidenum">
              <a:rPr lang="he-IL"/>
              <a:pPr algn="ctr"/>
              <a:t>5</a:t>
            </a:fld>
            <a:endParaRPr lang="he-IL" dirty="0"/>
          </a:p>
        </p:txBody>
      </p:sp>
      <p:pic>
        <p:nvPicPr>
          <p:cNvPr id="6" name="תמונה 5"/>
          <p:cNvPicPr>
            <a:picLocks noChangeAspect="1"/>
          </p:cNvPicPr>
          <p:nvPr/>
        </p:nvPicPr>
        <p:blipFill>
          <a:blip r:embed="rId2"/>
          <a:stretch>
            <a:fillRect/>
          </a:stretch>
        </p:blipFill>
        <p:spPr>
          <a:xfrm>
            <a:off x="188640" y="179512"/>
            <a:ext cx="1839740" cy="1730231"/>
          </a:xfrm>
          <a:prstGeom prst="rect">
            <a:avLst/>
          </a:prstGeom>
        </p:spPr>
      </p:pic>
      <p:sp>
        <p:nvSpPr>
          <p:cNvPr id="5" name="מלבן 4"/>
          <p:cNvSpPr/>
          <p:nvPr/>
        </p:nvSpPr>
        <p:spPr>
          <a:xfrm>
            <a:off x="409905" y="1259632"/>
            <a:ext cx="6043431" cy="7067387"/>
          </a:xfrm>
          <a:prstGeom prst="rect">
            <a:avLst/>
          </a:prstGeom>
        </p:spPr>
        <p:txBody>
          <a:bodyPr wrap="square">
            <a:spAutoFit/>
          </a:bodyPr>
          <a:lstStyle/>
          <a:p>
            <a:pPr>
              <a:lnSpc>
                <a:spcPct val="107000"/>
              </a:lnSpc>
              <a:spcAft>
                <a:spcPts val="800"/>
              </a:spcAft>
            </a:pPr>
            <a:r>
              <a:rPr lang="ar-SA" sz="1200" dirty="0">
                <a:latin typeface="Calibri" panose="020F0502020204030204" pitchFamily="34" charset="0"/>
                <a:ea typeface="Calibri" panose="020F0502020204030204" pitchFamily="34" charset="0"/>
                <a:cs typeface="Arabic Typesetting"/>
              </a:rPr>
              <a:t>الطّلّاب والطّالبات الأعزّاء:</a:t>
            </a:r>
            <a:endParaRPr lang="en-US" sz="1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SA" sz="1200" dirty="0">
                <a:latin typeface="Calibri" panose="020F0502020204030204" pitchFamily="34" charset="0"/>
                <a:ea typeface="Calibri" panose="020F0502020204030204" pitchFamily="34" charset="0"/>
                <a:cs typeface="Arabic Typesetting"/>
              </a:rPr>
              <a:t>أهنّى جميع نزلاء المساكن الطّلّابيّة؛ الطّلبة القدامى والجُدد لسنة </a:t>
            </a:r>
            <a:endParaRPr lang="he-IL" sz="1200" dirty="0" smtClean="0">
              <a:latin typeface="Calibri" panose="020F0502020204030204" pitchFamily="34" charset="0"/>
              <a:ea typeface="Calibri" panose="020F0502020204030204" pitchFamily="34" charset="0"/>
              <a:cs typeface="Arabic Typesetting"/>
            </a:endParaRPr>
          </a:p>
          <a:p>
            <a:pPr>
              <a:lnSpc>
                <a:spcPct val="107000"/>
              </a:lnSpc>
              <a:spcAft>
                <a:spcPts val="800"/>
              </a:spcAft>
            </a:pPr>
            <a:r>
              <a:rPr lang="en-US" sz="1200" dirty="0" smtClean="0">
                <a:latin typeface="Arabic Typesetting"/>
                <a:ea typeface="Calibri" panose="020F0502020204030204" pitchFamily="34" charset="0"/>
                <a:cs typeface="Arial" panose="020B0604020202020204" pitchFamily="34" charset="0"/>
              </a:rPr>
              <a:t>2025/2024</a:t>
            </a:r>
            <a:endParaRPr lang="en-US" sz="1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SA" sz="1200" dirty="0">
                <a:latin typeface="Calibri" panose="020F0502020204030204" pitchFamily="34" charset="0"/>
                <a:ea typeface="Calibri" panose="020F0502020204030204" pitchFamily="34" charset="0"/>
                <a:cs typeface="Arabic Typesetting"/>
              </a:rPr>
              <a:t>وأتمنّى لهم سنةً جيّدةً وناجحةً في المساكن المتواجدة في أحد أجمل أماكن حيفا وإسرائيل. </a:t>
            </a:r>
            <a:endParaRPr lang="en-US" sz="1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SA" sz="1200" dirty="0">
                <a:latin typeface="Calibri" panose="020F0502020204030204" pitchFamily="34" charset="0"/>
                <a:ea typeface="Calibri" panose="020F0502020204030204" pitchFamily="34" charset="0"/>
                <a:cs typeface="Arabic Typesetting"/>
              </a:rPr>
              <a:t>الدّراسة في جامعة حيفا هي تجربةٌ حياتيّةٌ مهمّةٌ، من حيث المعرفة المكتسبة وأيضًا من حيث النّمو الشّخصي. سنفعل كلّ ما بوسعنا لتمكينك من الحصول على تجربة دراسةٍ جيّدةٍ، وإقامةٍ ممتعةٍ ودافئةٍ في المساكن الطّلّابيّة.</a:t>
            </a:r>
            <a:endParaRPr lang="en-US" sz="1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SA" sz="1200" dirty="0">
                <a:latin typeface="Calibri" panose="020F0502020204030204" pitchFamily="34" charset="0"/>
                <a:ea typeface="Calibri" panose="020F0502020204030204" pitchFamily="34" charset="0"/>
                <a:cs typeface="Arabic Typesetting"/>
              </a:rPr>
              <a:t>نحن فخورون بتفرّد جامعتنا، والتّعدّديّة الثّقافيّة الّتي تمثّلها، والّتي تنعكس بين نزلاء السّكن الطّلّابي. نأمل أن تحظوا بفرصةٍ رائعةٍ لمقابلة أصدقاء جدد، والعيش معًا في جوٍّ من الاحترام المتبادل، المراعاة والألفة.</a:t>
            </a:r>
            <a:endParaRPr lang="en-US" sz="1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SA" sz="1200" dirty="0">
                <a:latin typeface="Calibri" panose="020F0502020204030204" pitchFamily="34" charset="0"/>
                <a:ea typeface="Calibri" panose="020F0502020204030204" pitchFamily="34" charset="0"/>
                <a:cs typeface="Arabic Typesetting"/>
              </a:rPr>
              <a:t>كما هو الحال في كلّ عامٍ، ستختارون المركّزين الثّقافيّين في المساكن من بين النّزلاء. يُبادر المركّزون إلى القيام بأنشطةٍ ثقافيّةٍ واجتماعيّةٍ لمصلحتكم\ن. جميعكم مدعوّون\ات للمشاركة والمبادرة والمساهمة وتقوية الهويّة الثّقافيّة والشّعور بالعمل الجماعي.</a:t>
            </a:r>
            <a:endParaRPr lang="en-US" sz="1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SA" sz="1200" dirty="0">
                <a:latin typeface="Calibri" panose="020F0502020204030204" pitchFamily="34" charset="0"/>
                <a:ea typeface="Calibri" panose="020F0502020204030204" pitchFamily="34" charset="0"/>
                <a:cs typeface="Arabic Typesetting"/>
              </a:rPr>
              <a:t>موظّفو السّكن الطّلّابي لدينا تحت تصرّفك، بتفانٍ ومهنيّةٍ، من أجل الاهتمام ومعالجة أي احتياجاتٍ قد تظهر. البابُ مفتوحٌ للتّواصل معنا بخصوص أي أسئلة أو طلباتٍ. نحن نبذل قصارى جهدنا لتوفير بيئةٍ معيشيّةٍ دافئةٍ وجميلةٍ، ونطلب منك الانضمام إلى جهودنا للحفاظ على المبنى ومحتويات الشّقّة وأماكن التّجمّعات العامّة. معًا سنخلقُ بيئةً أسريّةً، ممتعةً ومحترمةً.</a:t>
            </a:r>
            <a:endParaRPr lang="en-US" sz="1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SA" sz="1200" dirty="0">
                <a:latin typeface="Calibri" panose="020F0502020204030204" pitchFamily="34" charset="0"/>
                <a:ea typeface="Calibri" panose="020F0502020204030204" pitchFamily="34" charset="0"/>
                <a:cs typeface="Arabic Typesetting"/>
              </a:rPr>
              <a:t>إلى جانب خدمات السّكن الطّلّابي، تقدّمُ عمادة شؤون الطّلبة خدماتٍ إضافيّةً لك، مثل: المنح الدّراسيّة، الدّعم النّفسي، الدّعم في مسائل الإتاحة والعسر التّعليمي. تشمل وحدات عمادة شؤون الطّلبة أيضًا وحدة الامتياز الأكاديمي (الّتي تساعد في التّعامل مع التّحدّيات التي تواجه الطّلبة أثناء الدّراسة)، كما وتشمل وحدة مركز التّطوير المهني (الّتي تتعامل مع الإرشاد والتّوجيه المهني والأكاديمي)، ووحدة التّداخل الاجتماعيّ، والّتي تمّكنكم\ن من العمل لأجل لمجتمع. وبهذه الطّريقة يمكنك المشاركة في أحد الأهداف الرّئيسيّة للجامعة - المساهمة في الإنسانيّة، من خلال تعزيز الاستدامة الاجتماعيّة والبيئيّة – وفقًا لأهداف التّنمية المستدامة للأمم</a:t>
            </a:r>
            <a:r>
              <a:rPr lang="ar-SA" sz="1200" dirty="0">
                <a:latin typeface="Arabic Typesetting"/>
                <a:ea typeface="Calibri" panose="020F0502020204030204" pitchFamily="34" charset="0"/>
                <a:cs typeface="Arial" panose="020B0604020202020204" pitchFamily="34" charset="0"/>
              </a:rPr>
              <a:t> </a:t>
            </a:r>
            <a:r>
              <a:rPr lang="ar-SA" sz="1200" dirty="0">
                <a:latin typeface="Calibri" panose="020F0502020204030204" pitchFamily="34" charset="0"/>
                <a:ea typeface="Calibri" panose="020F0502020204030204" pitchFamily="34" charset="0"/>
                <a:cs typeface="Arabic Typesetting"/>
              </a:rPr>
              <a:t>المتّحدة</a:t>
            </a:r>
            <a:r>
              <a:rPr lang="he-IL" sz="1200" dirty="0">
                <a:latin typeface="Arabic Typesetting"/>
                <a:ea typeface="Calibri" panose="020F0502020204030204" pitchFamily="34" charset="0"/>
                <a:cs typeface="Arial" panose="020B0604020202020204" pitchFamily="34" charset="0"/>
              </a:rPr>
              <a:t>.</a:t>
            </a:r>
            <a:r>
              <a:rPr lang="he-IL" sz="1200" dirty="0">
                <a:latin typeface="Calibri" panose="020F0502020204030204" pitchFamily="34" charset="0"/>
                <a:ea typeface="Calibri" panose="020F0502020204030204" pitchFamily="34" charset="0"/>
                <a:cs typeface="Arabic Typesetting"/>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SA" sz="1200" dirty="0">
                <a:latin typeface="Calibri" panose="020F0502020204030204" pitchFamily="34" charset="0"/>
                <a:ea typeface="Calibri" panose="020F0502020204030204" pitchFamily="34" charset="0"/>
                <a:cs typeface="Arabic Typesetting"/>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SA" sz="1200" dirty="0">
                <a:latin typeface="Calibri" panose="020F0502020204030204" pitchFamily="34" charset="0"/>
                <a:ea typeface="Calibri" panose="020F0502020204030204" pitchFamily="34" charset="0"/>
                <a:cs typeface="Arabic Typesetting"/>
              </a:rPr>
              <a:t>نحنُ هنا من أجل كل طالب وطالبة</a:t>
            </a:r>
            <a:r>
              <a:rPr lang="ar-JO" sz="1200" dirty="0">
                <a:latin typeface="Calibri" panose="020F0502020204030204" pitchFamily="34" charset="0"/>
                <a:ea typeface="Calibri" panose="020F0502020204030204" pitchFamily="34" charset="0"/>
                <a:cs typeface="Arabic Typesetting"/>
              </a:rPr>
              <a:t>!</a:t>
            </a:r>
            <a:endParaRPr lang="en-US" sz="1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SA" sz="1200" dirty="0">
                <a:latin typeface="Calibri" panose="020F0502020204030204" pitchFamily="34" charset="0"/>
                <a:ea typeface="Calibri" panose="020F0502020204030204" pitchFamily="34" charset="0"/>
                <a:cs typeface="Arabic Typesetting"/>
              </a:rPr>
              <a:t>باسمي وباسم جميع طاقم العمادة، نتمنّى لكم\ن سنةً دراسيّةً موفّقةً، مُثمرةً وممتعةً.</a:t>
            </a:r>
            <a:endParaRPr lang="en-US" sz="12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SA" sz="1200" dirty="0">
                <a:latin typeface="Calibri" panose="020F0502020204030204" pitchFamily="34" charset="0"/>
                <a:ea typeface="Calibri" panose="020F0502020204030204" pitchFamily="34" charset="0"/>
                <a:cs typeface="Arabic Typesetting"/>
              </a:rPr>
              <a:t>من أجلكم\ن</a:t>
            </a:r>
            <a:endParaRPr lang="en-US" sz="12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SA" sz="1200" dirty="0">
                <a:latin typeface="Calibri" panose="020F0502020204030204" pitchFamily="34" charset="0"/>
                <a:ea typeface="Calibri" panose="020F0502020204030204" pitchFamily="34" charset="0"/>
                <a:cs typeface="Arabic Typesetting"/>
              </a:rPr>
              <a:t>بروفيسور باتيا انجل-يجر</a:t>
            </a:r>
            <a:endParaRPr lang="en-US" sz="1200" dirty="0">
              <a:latin typeface="Calibri" panose="020F0502020204030204" pitchFamily="34" charset="0"/>
              <a:ea typeface="Calibri" panose="020F0502020204030204" pitchFamily="34" charset="0"/>
              <a:cs typeface="Arial" panose="020B0604020202020204" pitchFamily="34" charset="0"/>
            </a:endParaRPr>
          </a:p>
          <a:p>
            <a:pPr algn="ctr"/>
            <a:r>
              <a:rPr lang="ar-SA" sz="1200" dirty="0">
                <a:ea typeface="Calibri" panose="020F0502020204030204" pitchFamily="34" charset="0"/>
                <a:cs typeface="Arabic Typesetting"/>
              </a:rPr>
              <a:t>عميدة شؤون الطّلبة</a:t>
            </a:r>
            <a:endParaRPr lang="he-IL" sz="1200" dirty="0"/>
          </a:p>
        </p:txBody>
      </p:sp>
    </p:spTree>
    <p:extLst>
      <p:ext uri="{BB962C8B-B14F-4D97-AF65-F5344CB8AC3E}">
        <p14:creationId xmlns:p14="http://schemas.microsoft.com/office/powerpoint/2010/main" val="3956451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432953" y="0"/>
            <a:ext cx="2781521" cy="803920"/>
          </a:xfrm>
        </p:spPr>
        <p:txBody>
          <a:bodyPr>
            <a:noAutofit/>
          </a:bodyPr>
          <a:lstStyle/>
          <a:p>
            <a:pPr algn="ctr"/>
            <a:r>
              <a:rPr lang="he-IL" sz="2800" dirty="0" smtClean="0">
                <a:solidFill>
                  <a:schemeClr val="bg1"/>
                </a:solidFill>
              </a:rPr>
              <a:t>ברכת מנהלת המעונות</a:t>
            </a:r>
            <a:endParaRPr lang="he-IL" sz="2800" dirty="0">
              <a:solidFill>
                <a:schemeClr val="bg1"/>
              </a:solidFill>
            </a:endParaRPr>
          </a:p>
        </p:txBody>
      </p:sp>
      <p:sp>
        <p:nvSpPr>
          <p:cNvPr id="3" name="מציין מיקום תוכן 2"/>
          <p:cNvSpPr>
            <a:spLocks noGrp="1"/>
          </p:cNvSpPr>
          <p:nvPr>
            <p:ph idx="1"/>
          </p:nvPr>
        </p:nvSpPr>
        <p:spPr>
          <a:xfrm>
            <a:off x="300605" y="1149182"/>
            <a:ext cx="6264696" cy="7344816"/>
          </a:xfrm>
        </p:spPr>
        <p:txBody>
          <a:bodyPr>
            <a:normAutofit fontScale="55000" lnSpcReduction="20000"/>
          </a:bodyPr>
          <a:lstStyle/>
          <a:p>
            <a:pPr marL="68580" indent="0">
              <a:buNone/>
            </a:pPr>
            <a:endParaRPr lang="he-IL" sz="2600" dirty="0" smtClean="0"/>
          </a:p>
          <a:p>
            <a:pPr marL="68580" indent="0">
              <a:buNone/>
            </a:pPr>
            <a:r>
              <a:rPr lang="he-IL" sz="2600" dirty="0" smtClean="0"/>
              <a:t>דיירים </a:t>
            </a:r>
            <a:r>
              <a:rPr lang="he-IL" sz="2600" dirty="0"/>
              <a:t>יקרים,</a:t>
            </a:r>
            <a:endParaRPr lang="en-US" sz="2600" dirty="0"/>
          </a:p>
          <a:p>
            <a:pPr marL="68580" indent="0">
              <a:buNone/>
            </a:pPr>
            <a:r>
              <a:rPr lang="he-IL" sz="2600" dirty="0"/>
              <a:t> </a:t>
            </a:r>
            <a:endParaRPr lang="en-US" sz="2600" dirty="0"/>
          </a:p>
          <a:p>
            <a:pPr marL="68580" indent="0">
              <a:buNone/>
            </a:pPr>
            <a:r>
              <a:rPr lang="he-IL" sz="2600" dirty="0"/>
              <a:t>ברוכים הבאים למעונות הסטודנטים באוניברסיטת חיפה.  </a:t>
            </a:r>
            <a:endParaRPr lang="he-IL" sz="2600" dirty="0" smtClean="0"/>
          </a:p>
          <a:p>
            <a:pPr marL="68580" indent="0">
              <a:buNone/>
            </a:pPr>
            <a:r>
              <a:rPr lang="he-IL" sz="2600" dirty="0" smtClean="0"/>
              <a:t>עשיתם </a:t>
            </a:r>
            <a:r>
              <a:rPr lang="he-IL" sz="2600" dirty="0"/>
              <a:t>בחירה נכונה, גם לגור קרוב ללימודים וגם להרגיש בית.</a:t>
            </a:r>
            <a:endParaRPr lang="en-US" sz="2600" dirty="0"/>
          </a:p>
          <a:p>
            <a:pPr marL="68580" indent="0">
              <a:buNone/>
            </a:pPr>
            <a:r>
              <a:rPr lang="he-IL" sz="2600" dirty="0"/>
              <a:t>צוות המעונות עומד לרשותכם 24 שעות ביממה, על מנת להעניק לכם את </a:t>
            </a:r>
            <a:endParaRPr lang="he-IL" sz="2600" dirty="0" smtClean="0"/>
          </a:p>
          <a:p>
            <a:pPr marL="68580" indent="0">
              <a:buNone/>
            </a:pPr>
            <a:r>
              <a:rPr lang="he-IL" sz="2600" dirty="0" smtClean="0"/>
              <a:t>כל </a:t>
            </a:r>
            <a:r>
              <a:rPr lang="he-IL" sz="2600" dirty="0"/>
              <a:t>השירותים הנחוצים למגורים בראש שקט, כך שתוכלו להתפנות ולהצליח בלימודים. </a:t>
            </a:r>
            <a:endParaRPr lang="en-US" sz="2600" dirty="0"/>
          </a:p>
          <a:p>
            <a:pPr marL="68580" indent="0">
              <a:buNone/>
            </a:pPr>
            <a:r>
              <a:rPr lang="he-IL" sz="2600" dirty="0"/>
              <a:t>באמצעות המידע במידעון זה, תוכלו לנהל אורח חיים הרמוני ולאפשר תנאי </a:t>
            </a:r>
            <a:endParaRPr lang="he-IL" sz="2600" dirty="0" smtClean="0"/>
          </a:p>
          <a:p>
            <a:pPr marL="68580" indent="0">
              <a:buNone/>
            </a:pPr>
            <a:r>
              <a:rPr lang="he-IL" sz="2600" dirty="0" smtClean="0"/>
              <a:t>מגורים </a:t>
            </a:r>
            <a:r>
              <a:rPr lang="he-IL" sz="2600" dirty="0"/>
              <a:t>איכותיים וטובים בזמן לימודיכם באוניברסיטת חיפה.</a:t>
            </a:r>
            <a:endParaRPr lang="en-US" sz="2600" dirty="0"/>
          </a:p>
          <a:p>
            <a:pPr marL="68580" indent="0">
              <a:buNone/>
            </a:pPr>
            <a:r>
              <a:rPr lang="he-IL" sz="2600" dirty="0"/>
              <a:t>החיים המשותפים של ציבור סטודנטים רחב והטרוגני מאד מבחינה חברתית </a:t>
            </a:r>
            <a:endParaRPr lang="he-IL" sz="2600" dirty="0" smtClean="0"/>
          </a:p>
          <a:p>
            <a:pPr marL="68580" indent="0">
              <a:buNone/>
            </a:pPr>
            <a:r>
              <a:rPr lang="he-IL" sz="2600" dirty="0" smtClean="0"/>
              <a:t>ותרבותית</a:t>
            </a:r>
            <a:r>
              <a:rPr lang="he-IL" sz="2600" dirty="0"/>
              <a:t>, הם משימה מורכבת, מאתגרת ומעניינת. </a:t>
            </a:r>
            <a:endParaRPr lang="en-US" sz="2600" dirty="0"/>
          </a:p>
          <a:p>
            <a:pPr marL="68580" indent="0">
              <a:buNone/>
            </a:pPr>
            <a:r>
              <a:rPr lang="he-IL" sz="2600" dirty="0"/>
              <a:t>הרוח הכללית הנושבת במעונות היא רוח של הרמוניה והבנה בין תרבותית. </a:t>
            </a:r>
            <a:endParaRPr lang="he-IL" sz="2600" dirty="0" smtClean="0"/>
          </a:p>
          <a:p>
            <a:pPr marL="68580" indent="0">
              <a:buNone/>
            </a:pPr>
            <a:r>
              <a:rPr lang="he-IL" sz="2600" dirty="0" smtClean="0"/>
              <a:t>המטרה </a:t>
            </a:r>
            <a:r>
              <a:rPr lang="he-IL" sz="2600" dirty="0"/>
              <a:t>המרכזית שלנו הינה לאפשר לכם להגשים את שאיפותיכם </a:t>
            </a:r>
            <a:endParaRPr lang="he-IL" sz="2600" dirty="0" smtClean="0"/>
          </a:p>
          <a:p>
            <a:pPr marL="68580" indent="0">
              <a:buNone/>
            </a:pPr>
            <a:r>
              <a:rPr lang="he-IL" sz="2600" dirty="0" smtClean="0"/>
              <a:t>האקדמיות </a:t>
            </a:r>
            <a:r>
              <a:rPr lang="he-IL" sz="2600" dirty="0"/>
              <a:t>והמקצועיות במסגרת קהילה חמה ונעימה. </a:t>
            </a:r>
            <a:endParaRPr lang="en-US" sz="2600" dirty="0"/>
          </a:p>
          <a:p>
            <a:pPr marL="68580" indent="0">
              <a:buNone/>
            </a:pPr>
            <a:r>
              <a:rPr lang="he-IL" sz="2600" dirty="0"/>
              <a:t>הגשמת מטרה זו תלויה רבות בשיתוף פעולה מלא מצדכם. ככל שתקפידו </a:t>
            </a:r>
            <a:endParaRPr lang="he-IL" sz="2600" dirty="0" smtClean="0"/>
          </a:p>
          <a:p>
            <a:pPr marL="68580" indent="0">
              <a:buNone/>
            </a:pPr>
            <a:r>
              <a:rPr lang="he-IL" sz="2600" dirty="0" smtClean="0"/>
              <a:t>למלא </a:t>
            </a:r>
            <a:r>
              <a:rPr lang="he-IL" sz="2600" dirty="0"/>
              <a:t>אחר התקנות והכללים ולשמור על הזכויות והחובות ועל כבוד הזולת, </a:t>
            </a:r>
            <a:endParaRPr lang="he-IL" sz="2600" dirty="0" smtClean="0"/>
          </a:p>
          <a:p>
            <a:pPr marL="68580" indent="0">
              <a:buNone/>
            </a:pPr>
            <a:r>
              <a:rPr lang="he-IL" sz="2600" dirty="0" smtClean="0"/>
              <a:t>על </a:t>
            </a:r>
            <a:r>
              <a:rPr lang="he-IL" sz="2600" dirty="0"/>
              <a:t>תרבותו ועל ערכיו, כך נצליח כולנו להשיג את המטרות המשותפות</a:t>
            </a:r>
            <a:r>
              <a:rPr lang="he-IL" sz="2600" dirty="0" smtClean="0"/>
              <a:t>.</a:t>
            </a:r>
            <a:endParaRPr lang="en-US" sz="2600" dirty="0"/>
          </a:p>
          <a:p>
            <a:pPr marL="68580" indent="0">
              <a:buNone/>
            </a:pPr>
            <a:r>
              <a:rPr lang="he-IL" sz="2600" dirty="0"/>
              <a:t>לצד המטרה המרכזית, רשמנו כמה שיפורים משמעותיים שהוכנסו למהלך </a:t>
            </a:r>
            <a:endParaRPr lang="he-IL" sz="2600" dirty="0" smtClean="0"/>
          </a:p>
          <a:p>
            <a:pPr marL="68580" indent="0">
              <a:buNone/>
            </a:pPr>
            <a:r>
              <a:rPr lang="he-IL" sz="2600" dirty="0" smtClean="0"/>
              <a:t>החיים </a:t>
            </a:r>
            <a:r>
              <a:rPr lang="he-IL" sz="2600" dirty="0"/>
              <a:t>במעונות כבר בשנה הקודמת, ופנינו לשיפורים נוספים בעתיד. </a:t>
            </a:r>
            <a:endParaRPr lang="en-US" sz="2600" dirty="0"/>
          </a:p>
          <a:p>
            <a:pPr marL="68580" indent="0">
              <a:buNone/>
            </a:pPr>
            <a:r>
              <a:rPr lang="he-IL" sz="2600" dirty="0"/>
              <a:t>אנו מאחלים לכם שהות נעימה וחווייתית. </a:t>
            </a:r>
            <a:endParaRPr lang="he-IL" sz="2600" dirty="0" smtClean="0"/>
          </a:p>
          <a:p>
            <a:pPr marL="68580" indent="0">
              <a:buNone/>
            </a:pPr>
            <a:endParaRPr lang="he-IL" sz="2600" dirty="0"/>
          </a:p>
          <a:p>
            <a:pPr marL="68580" indent="0">
              <a:buNone/>
            </a:pPr>
            <a:endParaRPr lang="he-IL" sz="2600" dirty="0" smtClean="0"/>
          </a:p>
          <a:p>
            <a:pPr marL="68580" indent="0">
              <a:buNone/>
            </a:pPr>
            <a:endParaRPr lang="he-IL" sz="2600" dirty="0" smtClean="0"/>
          </a:p>
          <a:p>
            <a:pPr marL="68580" indent="0">
              <a:buNone/>
            </a:pPr>
            <a:endParaRPr lang="he-IL" sz="2600" dirty="0"/>
          </a:p>
          <a:p>
            <a:pPr marL="68580" indent="0">
              <a:buNone/>
            </a:pPr>
            <a:r>
              <a:rPr lang="he-IL" sz="2600" dirty="0" smtClean="0"/>
              <a:t>                                          שלכם בברכה,</a:t>
            </a:r>
          </a:p>
          <a:p>
            <a:pPr marL="68580" indent="0">
              <a:buNone/>
            </a:pPr>
            <a:r>
              <a:rPr lang="he-IL" sz="2600" dirty="0"/>
              <a:t> </a:t>
            </a:r>
            <a:r>
              <a:rPr lang="he-IL" sz="2600" dirty="0" smtClean="0"/>
              <a:t>                                              </a:t>
            </a:r>
            <a:r>
              <a:rPr lang="he-IL" sz="2800" b="1" dirty="0" smtClean="0">
                <a:solidFill>
                  <a:srgbClr val="FF0000"/>
                </a:solidFill>
              </a:rPr>
              <a:t>אסנת</a:t>
            </a:r>
            <a:endParaRPr lang="he-IL" sz="2600" dirty="0" smtClean="0"/>
          </a:p>
          <a:p>
            <a:pPr marL="68580" indent="0">
              <a:lnSpc>
                <a:spcPct val="120000"/>
              </a:lnSpc>
              <a:buNone/>
            </a:pPr>
            <a:r>
              <a:rPr lang="he-IL" sz="2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2800" dirty="0" smtClean="0">
                <a:latin typeface="Arial Unicode MS" panose="020B0604020202020204" pitchFamily="34" charset="-128"/>
                <a:ea typeface="Arial Unicode MS" panose="020B0604020202020204" pitchFamily="34" charset="-128"/>
                <a:cs typeface="Arial Unicode MS" panose="020B0604020202020204" pitchFamily="34" charset="-128"/>
              </a:rPr>
              <a:t>                                      אסנת ויינשטיין</a:t>
            </a:r>
          </a:p>
          <a:p>
            <a:pPr marL="68580" indent="0">
              <a:lnSpc>
                <a:spcPct val="120000"/>
              </a:lnSpc>
              <a:buNone/>
            </a:pPr>
            <a:r>
              <a:rPr lang="he-IL" sz="2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2800" dirty="0" smtClean="0">
                <a:latin typeface="Arial Unicode MS" panose="020B0604020202020204" pitchFamily="34" charset="-128"/>
                <a:ea typeface="Arial Unicode MS" panose="020B0604020202020204" pitchFamily="34" charset="-128"/>
                <a:cs typeface="Arial Unicode MS" panose="020B0604020202020204" pitchFamily="34" charset="-128"/>
              </a:rPr>
              <a:t>                          מנהלת היחידה למעונות ודיור</a:t>
            </a:r>
            <a:endParaRPr lang="he-IL"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lgn="ctr">
              <a:lnSpc>
                <a:spcPct val="120000"/>
              </a:lnSpc>
              <a:buNone/>
            </a:pPr>
            <a:r>
              <a:rPr lang="he-IL" sz="28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600" dirty="0"/>
          </a:p>
          <a:p>
            <a:pPr marL="68580" indent="0" algn="just">
              <a:lnSpc>
                <a:spcPct val="120000"/>
              </a:lnSpc>
              <a:buNone/>
            </a:pPr>
            <a:r>
              <a:rPr lang="he-IL"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b="1" dirty="0" smtClean="0">
                <a:solidFill>
                  <a:srgbClr val="FF0000"/>
                </a:solidFill>
              </a:rPr>
              <a:t>                                                                                         </a:t>
            </a:r>
            <a:endParaRPr lang="he-IL"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מלבן 8"/>
          <p:cNvSpPr/>
          <p:nvPr/>
        </p:nvSpPr>
        <p:spPr>
          <a:xfrm>
            <a:off x="3123253" y="8774668"/>
            <a:ext cx="309701" cy="369332"/>
          </a:xfrm>
          <a:prstGeom prst="rect">
            <a:avLst/>
          </a:prstGeom>
        </p:spPr>
        <p:txBody>
          <a:bodyPr wrap="none">
            <a:spAutoFit/>
          </a:bodyPr>
          <a:lstStyle/>
          <a:p>
            <a:pPr algn="ctr"/>
            <a:fld id="{70244715-99B2-4F87-BD24-6AF6196086E8}" type="slidenum">
              <a:rPr lang="he-IL"/>
              <a:pPr algn="ctr"/>
              <a:t>6</a:t>
            </a:fld>
            <a:endParaRPr lang="he-IL" dirty="0"/>
          </a:p>
        </p:txBody>
      </p:sp>
      <p:sp>
        <p:nvSpPr>
          <p:cNvPr id="4" name="AutoShape 2" descr="תמונת איש קשר"/>
          <p:cNvSpPr>
            <a:spLocks noChangeAspect="1" noChangeArrowheads="1"/>
          </p:cNvSpPr>
          <p:nvPr/>
        </p:nvSpPr>
        <p:spPr bwMode="auto">
          <a:xfrm>
            <a:off x="6637338"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5" name="תמונה 4"/>
          <p:cNvPicPr>
            <a:picLocks noChangeAspect="1"/>
          </p:cNvPicPr>
          <p:nvPr/>
        </p:nvPicPr>
        <p:blipFill>
          <a:blip r:embed="rId3"/>
          <a:stretch>
            <a:fillRect/>
          </a:stretch>
        </p:blipFill>
        <p:spPr>
          <a:xfrm>
            <a:off x="188640" y="240139"/>
            <a:ext cx="1612155" cy="1845022"/>
          </a:xfrm>
          <a:prstGeom prst="rect">
            <a:avLst/>
          </a:prstGeom>
        </p:spPr>
      </p:pic>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01008" y="0"/>
            <a:ext cx="2592288" cy="681501"/>
          </a:xfrm>
        </p:spPr>
        <p:txBody>
          <a:bodyPr>
            <a:normAutofit/>
          </a:bodyPr>
          <a:lstStyle/>
          <a:p>
            <a:pPr algn="ctr"/>
            <a:r>
              <a:rPr lang="he-IL" sz="3200" dirty="0" smtClean="0">
                <a:solidFill>
                  <a:schemeClr val="tx1"/>
                </a:solidFill>
              </a:rPr>
              <a:t>צוות המעונות</a:t>
            </a:r>
            <a:endParaRPr lang="he-IL" sz="3200" dirty="0">
              <a:solidFill>
                <a:schemeClr val="tx1"/>
              </a:solidFill>
            </a:endParaRPr>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2855341094"/>
              </p:ext>
            </p:extLst>
          </p:nvPr>
        </p:nvGraphicFramePr>
        <p:xfrm>
          <a:off x="308745" y="1196915"/>
          <a:ext cx="6192687" cy="7594810"/>
        </p:xfrm>
        <a:graphic>
          <a:graphicData uri="http://schemas.openxmlformats.org/drawingml/2006/table">
            <a:tbl>
              <a:tblPr rtl="1" firstRow="1" bandRow="1">
                <a:tableStyleId>{3B4B98B0-60AC-42C2-AFA5-B58CD77FA1E5}</a:tableStyleId>
              </a:tblPr>
              <a:tblGrid>
                <a:gridCol w="1163087">
                  <a:extLst>
                    <a:ext uri="{9D8B030D-6E8A-4147-A177-3AD203B41FA5}">
                      <a16:colId xmlns:a16="http://schemas.microsoft.com/office/drawing/2014/main" val="20000"/>
                    </a:ext>
                  </a:extLst>
                </a:gridCol>
                <a:gridCol w="1751145">
                  <a:extLst>
                    <a:ext uri="{9D8B030D-6E8A-4147-A177-3AD203B41FA5}">
                      <a16:colId xmlns:a16="http://schemas.microsoft.com/office/drawing/2014/main" val="20001"/>
                    </a:ext>
                  </a:extLst>
                </a:gridCol>
                <a:gridCol w="933706">
                  <a:extLst>
                    <a:ext uri="{9D8B030D-6E8A-4147-A177-3AD203B41FA5}">
                      <a16:colId xmlns:a16="http://schemas.microsoft.com/office/drawing/2014/main" val="20002"/>
                    </a:ext>
                  </a:extLst>
                </a:gridCol>
                <a:gridCol w="2344749">
                  <a:extLst>
                    <a:ext uri="{9D8B030D-6E8A-4147-A177-3AD203B41FA5}">
                      <a16:colId xmlns:a16="http://schemas.microsoft.com/office/drawing/2014/main" val="20003"/>
                    </a:ext>
                  </a:extLst>
                </a:gridCol>
              </a:tblGrid>
              <a:tr h="511991">
                <a:tc>
                  <a:txBody>
                    <a:bodyPr/>
                    <a:lstStyle/>
                    <a:p>
                      <a:pPr algn="ctr" rtl="1"/>
                      <a:r>
                        <a:rPr lang="he-IL" sz="1400" dirty="0" smtClean="0"/>
                        <a:t>מנהלת המעונות</a:t>
                      </a:r>
                      <a:endParaRPr lang="he-IL" sz="1400" b="0"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400" dirty="0" smtClean="0"/>
                        <a:t>גב' אסנת ויינשטיין</a:t>
                      </a:r>
                      <a:endParaRPr lang="he-IL" sz="14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he-IL" sz="1400" dirty="0" smtClean="0"/>
                        <a:t>8240369</a:t>
                      </a:r>
                      <a:endParaRPr lang="he-IL" sz="14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pPr algn="ctr" rtl="1"/>
                      <a:r>
                        <a:rPr lang="en-US" sz="1400" u="none" strike="noStrike" kern="1200" dirty="0" smtClean="0">
                          <a:effectLst/>
                          <a:hlinkClick r:id="rId2"/>
                        </a:rPr>
                        <a:t>oweinst1@univ.haifa.ac.il</a:t>
                      </a:r>
                      <a:endParaRPr lang="en-US" sz="1400" b="0" i="0" u="none" strike="noStrike" kern="1200" dirty="0" smtClean="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0"/>
                  </a:ext>
                </a:extLst>
              </a:tr>
              <a:tr h="471870">
                <a:tc>
                  <a:txBody>
                    <a:bodyPr/>
                    <a:lstStyle/>
                    <a:p>
                      <a:pPr algn="ctr" rtl="1"/>
                      <a:r>
                        <a:rPr lang="he-IL" sz="1200" dirty="0" smtClean="0">
                          <a:cs typeface="+mn-cs"/>
                        </a:rPr>
                        <a:t>אם בית</a:t>
                      </a:r>
                      <a:r>
                        <a:rPr lang="he-IL" sz="1200" baseline="0" dirty="0" smtClean="0">
                          <a:cs typeface="+mn-cs"/>
                        </a:rPr>
                        <a:t> ראשית</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cs typeface="+mn-cs"/>
                        </a:rPr>
                        <a:t>גב' חוה נאמני</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cs typeface="+mn-cs"/>
                        </a:rPr>
                        <a:t>8240363</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en-US" sz="1200" u="none" strike="noStrike" kern="1200" dirty="0" smtClean="0">
                          <a:effectLst/>
                          <a:cs typeface="+mn-cs"/>
                          <a:hlinkClick r:id="rId3"/>
                        </a:rPr>
                        <a:t>nhava@univ.haifa.ac.il</a:t>
                      </a:r>
                      <a:endParaRPr lang="he-IL" sz="1200" dirty="0">
                        <a:solidFill>
                          <a:schemeClr val="tx1"/>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1"/>
                  </a:ext>
                </a:extLst>
              </a:tr>
              <a:tr h="471870">
                <a:tc>
                  <a:txBody>
                    <a:bodyPr/>
                    <a:lstStyle/>
                    <a:p>
                      <a:pPr algn="ctr" rtl="1"/>
                      <a:r>
                        <a:rPr lang="he-IL" sz="1200" dirty="0" smtClean="0">
                          <a:cs typeface="+mn-cs"/>
                        </a:rPr>
                        <a:t>קב"ט המעונות</a:t>
                      </a:r>
                      <a:endParaRPr lang="he-IL" sz="1200" dirty="0" smtClean="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cs typeface="+mn-cs"/>
                        </a:rPr>
                        <a:t>מר</a:t>
                      </a:r>
                      <a:r>
                        <a:rPr lang="he-IL" sz="1200" baseline="0" dirty="0" smtClean="0">
                          <a:cs typeface="+mn-cs"/>
                        </a:rPr>
                        <a:t> חוסין זידאן</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cs typeface="+mn-cs"/>
                        </a:rPr>
                        <a:t>8249525</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en-US" sz="1200" u="none" strike="noStrike" kern="1200" dirty="0" smtClean="0">
                          <a:effectLst/>
                          <a:cs typeface="+mn-cs"/>
                          <a:hlinkClick r:id="rId4"/>
                        </a:rPr>
                        <a:t>hzidan@univ.haifa.ac.il</a:t>
                      </a:r>
                      <a:endParaRPr lang="he-IL" sz="1200" u="none" strike="noStrike" kern="1200" dirty="0" smtClean="0">
                        <a:effectLst/>
                        <a:cs typeface="+mn-cs"/>
                      </a:endParaRPr>
                    </a:p>
                    <a:p>
                      <a:pPr algn="ctr" rtl="1"/>
                      <a:endParaRPr lang="he-IL" sz="1200" dirty="0">
                        <a:solidFill>
                          <a:schemeClr val="tx1"/>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2"/>
                  </a:ext>
                </a:extLst>
              </a:tr>
              <a:tr h="471870">
                <a:tc>
                  <a:txBody>
                    <a:bodyPr/>
                    <a:lstStyle/>
                    <a:p>
                      <a:pPr algn="ctr" rtl="1"/>
                      <a:r>
                        <a:rPr lang="he-IL" sz="1200" dirty="0" smtClean="0">
                          <a:latin typeface="Arial Unicode MS" panose="020B0604020202020204" pitchFamily="34" charset="-128"/>
                          <a:ea typeface="Arial Unicode MS" panose="020B0604020202020204" pitchFamily="34" charset="-128"/>
                          <a:cs typeface="+mn-cs"/>
                        </a:rPr>
                        <a:t>מנהל תפעול</a:t>
                      </a:r>
                    </a:p>
                  </a:txBody>
                  <a:tcPr/>
                </a:tc>
                <a:tc>
                  <a:txBody>
                    <a:bodyPr/>
                    <a:lstStyle/>
                    <a:p>
                      <a:pPr algn="ctr" rtl="1"/>
                      <a:r>
                        <a:rPr lang="he-IL" sz="1200" dirty="0" smtClean="0">
                          <a:latin typeface="Arial Unicode MS" panose="020B0604020202020204" pitchFamily="34" charset="-128"/>
                          <a:ea typeface="Arial Unicode MS" panose="020B0604020202020204" pitchFamily="34" charset="-128"/>
                          <a:cs typeface="+mn-cs"/>
                        </a:rPr>
                        <a:t>נאיל נגאם</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latin typeface="Arial Unicode MS" panose="020B0604020202020204" pitchFamily="34" charset="-128"/>
                          <a:ea typeface="Arial Unicode MS" panose="020B0604020202020204" pitchFamily="34" charset="-128"/>
                          <a:cs typeface="+mn-cs"/>
                        </a:rPr>
                        <a:t>8252318</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200" u="none" strike="noStrike" kern="1200" dirty="0" smtClean="0">
                          <a:effectLst/>
                          <a:cs typeface="+mn-cs"/>
                          <a:hlinkClick r:id="rId5"/>
                        </a:rPr>
                        <a:t>gnaeel@univ.haifa.ac.il</a:t>
                      </a:r>
                      <a:endParaRPr lang="he-IL" sz="1200" u="none" strike="noStrike" kern="1200" dirty="0" smtClean="0">
                        <a:effectLst/>
                        <a:cs typeface="+mn-cs"/>
                      </a:endParaRPr>
                    </a:p>
                    <a:p>
                      <a:pPr algn="ctr" rtl="1"/>
                      <a:endParaRPr lang="he-IL" sz="1200" dirty="0">
                        <a:solidFill>
                          <a:schemeClr val="tx1"/>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677394283"/>
                  </a:ext>
                </a:extLst>
              </a:tr>
              <a:tr h="471870">
                <a:tc>
                  <a:txBody>
                    <a:bodyPr/>
                    <a:lstStyle/>
                    <a:p>
                      <a:pPr algn="ctr" rtl="1"/>
                      <a:r>
                        <a:rPr lang="he-IL" sz="1200" dirty="0" smtClean="0">
                          <a:cs typeface="+mn-cs"/>
                        </a:rPr>
                        <a:t>מרכזת המעונות</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cs typeface="+mn-cs"/>
                        </a:rPr>
                        <a:t>גב'</a:t>
                      </a:r>
                      <a:r>
                        <a:rPr lang="he-IL" sz="1200" baseline="0" dirty="0" smtClean="0">
                          <a:cs typeface="+mn-cs"/>
                        </a:rPr>
                        <a:t> מאיה גולדשטיין-  פיבין</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cs typeface="+mn-cs"/>
                        </a:rPr>
                        <a:t>8249931</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200" u="none" strike="noStrike" kern="1200" dirty="0" smtClean="0">
                          <a:effectLst/>
                          <a:cs typeface="+mn-cs"/>
                          <a:hlinkClick r:id="rId6"/>
                        </a:rPr>
                        <a:t>mgoldste1@univ.haifa.ac.il</a:t>
                      </a:r>
                      <a:endParaRPr lang="he-IL" sz="1200" dirty="0" smtClean="0">
                        <a:solidFill>
                          <a:schemeClr val="tx1"/>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3"/>
                  </a:ext>
                </a:extLst>
              </a:tr>
              <a:tr h="803064">
                <a:tc>
                  <a:txBody>
                    <a:bodyPr/>
                    <a:lstStyle/>
                    <a:p>
                      <a:pPr algn="ctr" rtl="1"/>
                      <a:r>
                        <a:rPr lang="he-IL" sz="1200" dirty="0" smtClean="0">
                          <a:cs typeface="+mn-cs"/>
                        </a:rPr>
                        <a:t>מרכזת גביית שכ"ד ודירות אירוח</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cs typeface="+mn-cs"/>
                        </a:rPr>
                        <a:t>גב' דלית אוסטר</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cs typeface="+mn-cs"/>
                        </a:rPr>
                        <a:t>8288080</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en-US" sz="1200" u="none" strike="noStrike" kern="1200" dirty="0" smtClean="0">
                          <a:effectLst/>
                          <a:cs typeface="+mn-cs"/>
                          <a:hlinkClick r:id="rId7"/>
                        </a:rPr>
                        <a:t>doster@univ.haifa.ac.il</a:t>
                      </a:r>
                      <a:endParaRPr lang="he-IL" sz="1200" dirty="0">
                        <a:solidFill>
                          <a:schemeClr val="tx1"/>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4"/>
                  </a:ext>
                </a:extLst>
              </a:tr>
              <a:tr h="601108">
                <a:tc>
                  <a:txBody>
                    <a:bodyPr/>
                    <a:lstStyle/>
                    <a:p>
                      <a:pPr algn="ctr" rtl="1"/>
                      <a:r>
                        <a:rPr lang="he-IL" sz="1200" dirty="0" smtClean="0">
                          <a:cs typeface="+mn-cs"/>
                        </a:rPr>
                        <a:t>מרכזת ההרשמה</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cs typeface="+mn-cs"/>
                        </a:rPr>
                        <a:t>גב' דנה קרמר</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cs typeface="+mn-cs"/>
                        </a:rPr>
                        <a:t>8288219</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en-US" sz="1200" u="none" strike="noStrike" kern="1200" dirty="0" smtClean="0">
                          <a:effectLst/>
                          <a:cs typeface="+mn-cs"/>
                          <a:hlinkClick r:id="rId8"/>
                        </a:rPr>
                        <a:t>damar@univ.haifa.ac.il</a:t>
                      </a:r>
                      <a:endParaRPr lang="he-IL" sz="1200" dirty="0">
                        <a:solidFill>
                          <a:schemeClr val="tx1"/>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5"/>
                  </a:ext>
                </a:extLst>
              </a:tr>
              <a:tr h="287097">
                <a:tc>
                  <a:txBody>
                    <a:bodyPr/>
                    <a:lstStyle/>
                    <a:p>
                      <a:pPr algn="ctr" rtl="1"/>
                      <a:r>
                        <a:rPr lang="he-IL" sz="1200" dirty="0" smtClean="0">
                          <a:latin typeface="Arial Unicode MS" panose="020B0604020202020204" pitchFamily="34" charset="-128"/>
                          <a:ea typeface="Arial Unicode MS" panose="020B0604020202020204" pitchFamily="34" charset="-128"/>
                          <a:cs typeface="+mn-cs"/>
                        </a:rPr>
                        <a:t>עובדי תפעול</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endParaRPr lang="he-IL" sz="1200" dirty="0">
                        <a:solidFill>
                          <a:schemeClr val="tx1"/>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6"/>
                  </a:ext>
                </a:extLst>
              </a:tr>
              <a:tr h="382570">
                <a:tc>
                  <a:txBody>
                    <a:bodyPr/>
                    <a:lstStyle/>
                    <a:p>
                      <a:pPr algn="ctr" rtl="1"/>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200" dirty="0" smtClean="0">
                          <a:cs typeface="+mn-cs"/>
                        </a:rPr>
                        <a:t>מר</a:t>
                      </a:r>
                      <a:r>
                        <a:rPr lang="he-IL" sz="1200" baseline="0" dirty="0" smtClean="0">
                          <a:cs typeface="+mn-cs"/>
                        </a:rPr>
                        <a:t> מועאד קדור</a:t>
                      </a:r>
                      <a:endParaRPr lang="he-IL" sz="1200" dirty="0" smtClean="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cs typeface="+mn-cs"/>
                        </a:rPr>
                        <a:t>8240361</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endParaRPr lang="he-IL" sz="1200" dirty="0">
                        <a:solidFill>
                          <a:schemeClr val="tx1"/>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3152249329"/>
                  </a:ext>
                </a:extLst>
              </a:tr>
              <a:tr h="389601">
                <a:tc>
                  <a:txBody>
                    <a:bodyPr/>
                    <a:lstStyle/>
                    <a:p>
                      <a:pPr algn="ctr" rtl="1"/>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cs typeface="+mn-cs"/>
                        </a:rPr>
                        <a:t>מר</a:t>
                      </a:r>
                      <a:r>
                        <a:rPr lang="he-IL" sz="1200" baseline="0" dirty="0" smtClean="0">
                          <a:cs typeface="+mn-cs"/>
                        </a:rPr>
                        <a:t> אלי גגתי</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cs typeface="+mn-cs"/>
                        </a:rPr>
                        <a:t>8240361</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endParaRPr lang="he-IL" sz="1200" dirty="0">
                        <a:solidFill>
                          <a:schemeClr val="tx1"/>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8"/>
                  </a:ext>
                </a:extLst>
              </a:tr>
              <a:tr h="396633">
                <a:tc>
                  <a:txBody>
                    <a:bodyPr/>
                    <a:lstStyle/>
                    <a:p>
                      <a:pPr algn="ctr" rtl="1"/>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latin typeface="Arial Unicode MS" panose="020B0604020202020204" pitchFamily="34" charset="-128"/>
                          <a:ea typeface="Arial Unicode MS" panose="020B0604020202020204" pitchFamily="34" charset="-128"/>
                          <a:cs typeface="+mn-cs"/>
                        </a:rPr>
                        <a:t>מר</a:t>
                      </a:r>
                      <a:r>
                        <a:rPr lang="he-IL" sz="1200" baseline="0" dirty="0" smtClean="0">
                          <a:latin typeface="Arial Unicode MS" panose="020B0604020202020204" pitchFamily="34" charset="-128"/>
                          <a:ea typeface="Arial Unicode MS" panose="020B0604020202020204" pitchFamily="34" charset="-128"/>
                          <a:cs typeface="+mn-cs"/>
                        </a:rPr>
                        <a:t> אטביהו ברהה</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latin typeface="Arial Unicode MS" panose="020B0604020202020204" pitchFamily="34" charset="-128"/>
                          <a:ea typeface="Arial Unicode MS" panose="020B0604020202020204" pitchFamily="34" charset="-128"/>
                          <a:cs typeface="+mn-cs"/>
                        </a:rPr>
                        <a:t>8240361</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endParaRPr lang="he-IL" sz="1200" dirty="0">
                        <a:solidFill>
                          <a:schemeClr val="tx1"/>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2957950744"/>
                  </a:ext>
                </a:extLst>
              </a:tr>
              <a:tr h="448469">
                <a:tc>
                  <a:txBody>
                    <a:bodyPr/>
                    <a:lstStyle/>
                    <a:p>
                      <a:pPr algn="ctr" rtl="1"/>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a:r>
                        <a:rPr lang="he-IL" sz="1200" dirty="0" smtClean="0">
                          <a:cs typeface="+mn-cs"/>
                        </a:rPr>
                        <a:t>מר דוד צרפתי</a:t>
                      </a:r>
                      <a:endParaRPr lang="he-IL" sz="1200" dirty="0">
                        <a:cs typeface="+mn-cs"/>
                      </a:endParaRPr>
                    </a:p>
                  </a:txBody>
                  <a:tcPr/>
                </a:tc>
                <a:tc>
                  <a:txBody>
                    <a:bodyPr/>
                    <a:lstStyle/>
                    <a:p>
                      <a:pPr algn="ctr" rtl="1"/>
                      <a:r>
                        <a:rPr lang="he-IL" sz="1200" dirty="0" smtClean="0">
                          <a:cs typeface="+mn-cs"/>
                        </a:rPr>
                        <a:t>8240361</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endParaRPr lang="he-IL" sz="1200" dirty="0">
                        <a:solidFill>
                          <a:schemeClr val="tx1"/>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09"/>
                  </a:ext>
                </a:extLst>
              </a:tr>
              <a:tr h="451756">
                <a:tc>
                  <a:txBody>
                    <a:bodyPr/>
                    <a:lstStyle/>
                    <a:p>
                      <a:pPr algn="ctr" rtl="1"/>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a:r>
                        <a:rPr lang="he-IL" sz="1200" dirty="0" smtClean="0">
                          <a:cs typeface="+mn-cs"/>
                        </a:rPr>
                        <a:t>מר לידור באבא</a:t>
                      </a:r>
                      <a:endParaRPr lang="he-IL" sz="1200" dirty="0">
                        <a:cs typeface="+mn-cs"/>
                      </a:endParaRPr>
                    </a:p>
                  </a:txBody>
                  <a:tcPr/>
                </a:tc>
                <a:tc>
                  <a:txBody>
                    <a:bodyPr/>
                    <a:lstStyle/>
                    <a:p>
                      <a:pPr algn="ctr" rtl="1"/>
                      <a:r>
                        <a:rPr lang="he-IL" sz="1200" dirty="0" smtClean="0">
                          <a:latin typeface="Arial Unicode MS" panose="020B0604020202020204" pitchFamily="34" charset="-128"/>
                          <a:ea typeface="Arial Unicode MS" panose="020B0604020202020204" pitchFamily="34" charset="-128"/>
                          <a:cs typeface="+mn-cs"/>
                        </a:rPr>
                        <a:t>8240361</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endParaRPr lang="he-IL" sz="1200" dirty="0" smtClean="0">
                        <a:solidFill>
                          <a:schemeClr val="tx1"/>
                        </a:solidFill>
                        <a:latin typeface="Arial Unicode MS" panose="020B0604020202020204" pitchFamily="34" charset="-128"/>
                        <a:ea typeface="Arial Unicode MS" panose="020B0604020202020204" pitchFamily="34" charset="-128"/>
                        <a:cs typeface="+mn-cs"/>
                      </a:endParaRPr>
                    </a:p>
                    <a:p>
                      <a:pPr algn="ctr" rtl="1"/>
                      <a:endParaRPr lang="he-IL" sz="1200" dirty="0">
                        <a:solidFill>
                          <a:schemeClr val="tx1"/>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10"/>
                  </a:ext>
                </a:extLst>
              </a:tr>
              <a:tr h="451756">
                <a:tc>
                  <a:txBody>
                    <a:bodyPr/>
                    <a:lstStyle/>
                    <a:p>
                      <a:pPr algn="ctr" rtl="1"/>
                      <a:r>
                        <a:rPr lang="he-IL" sz="1200" dirty="0" smtClean="0">
                          <a:cs typeface="+mn-cs"/>
                        </a:rPr>
                        <a:t>אם בית שקמה</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cs typeface="+mn-cs"/>
                        </a:rPr>
                        <a:t>גב'</a:t>
                      </a:r>
                      <a:r>
                        <a:rPr lang="he-IL" sz="1200" baseline="0" dirty="0" smtClean="0">
                          <a:cs typeface="+mn-cs"/>
                        </a:rPr>
                        <a:t> אוולין אריאל</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cs typeface="+mn-cs"/>
                        </a:rPr>
                        <a:t>8253926</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en-US" sz="1200" dirty="0" smtClean="0">
                          <a:cs typeface="+mn-cs"/>
                          <a:hlinkClick r:id="rId9"/>
                        </a:rPr>
                        <a:t>eantebi@univ.haifa.ac.il</a:t>
                      </a:r>
                      <a:endParaRPr lang="en-US" sz="1200" dirty="0" smtClean="0">
                        <a:cs typeface="+mn-cs"/>
                      </a:endParaRPr>
                    </a:p>
                    <a:p>
                      <a:pPr algn="ctr" rtl="1"/>
                      <a:endParaRPr lang="he-IL" sz="1200" dirty="0">
                        <a:solidFill>
                          <a:schemeClr val="tx1"/>
                        </a:solidFill>
                        <a:latin typeface="+mn-lt"/>
                        <a:ea typeface="Arial Unicode MS" panose="020B0604020202020204" pitchFamily="34" charset="-128"/>
                        <a:cs typeface="+mn-cs"/>
                      </a:endParaRPr>
                    </a:p>
                  </a:txBody>
                  <a:tcPr/>
                </a:tc>
                <a:extLst>
                  <a:ext uri="{0D108BD9-81ED-4DB2-BD59-A6C34878D82A}">
                    <a16:rowId xmlns:a16="http://schemas.microsoft.com/office/drawing/2014/main" val="10012"/>
                  </a:ext>
                </a:extLst>
              </a:tr>
              <a:tr h="494358">
                <a:tc>
                  <a:txBody>
                    <a:bodyPr/>
                    <a:lstStyle/>
                    <a:p>
                      <a:pPr algn="ctr" rtl="1"/>
                      <a:r>
                        <a:rPr lang="he-IL" sz="1200" dirty="0" smtClean="0">
                          <a:cs typeface="+mn-cs"/>
                        </a:rPr>
                        <a:t>מרכז </a:t>
                      </a:r>
                    </a:p>
                    <a:p>
                      <a:pPr algn="ctr" rtl="1"/>
                      <a:r>
                        <a:rPr lang="he-IL" sz="1200" dirty="0" smtClean="0">
                          <a:cs typeface="+mn-cs"/>
                        </a:rPr>
                        <a:t>"שירות</a:t>
                      </a:r>
                      <a:r>
                        <a:rPr lang="he-IL" sz="1200" baseline="0" dirty="0" smtClean="0">
                          <a:cs typeface="+mn-cs"/>
                        </a:rPr>
                        <a:t> עמית"</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cs typeface="+mn-cs"/>
                        </a:rPr>
                        <a:t>נתנאל פרבשטיין</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cs typeface="+mn-cs"/>
                        </a:rPr>
                        <a:t>8240862</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10"/>
                        </a:rPr>
                        <a:t>nfarbstei@staff.haifa.ac.il</a:t>
                      </a:r>
                      <a:endParaRPr lang="en-US" sz="1200" kern="1200" dirty="0" smtClean="0">
                        <a:solidFill>
                          <a:schemeClr val="tx1"/>
                        </a:solidFill>
                        <a:effectLst/>
                        <a:latin typeface="+mn-lt"/>
                        <a:ea typeface="+mn-ea"/>
                        <a:cs typeface="+mn-cs"/>
                      </a:endParaRPr>
                    </a:p>
                    <a:p>
                      <a:pPr algn="ctr" rtl="1"/>
                      <a:endParaRPr lang="he-IL" sz="1100" b="1" dirty="0">
                        <a:solidFill>
                          <a:srgbClr val="FF0000"/>
                        </a:solidFill>
                        <a:latin typeface="Arial Unicode MS" panose="020B0604020202020204" pitchFamily="34" charset="-128"/>
                        <a:ea typeface="Arial Unicode MS" panose="020B0604020202020204" pitchFamily="34" charset="-128"/>
                        <a:cs typeface="+mn-cs"/>
                      </a:endParaRPr>
                    </a:p>
                  </a:txBody>
                  <a:tcPr/>
                </a:tc>
                <a:extLst>
                  <a:ext uri="{0D108BD9-81ED-4DB2-BD59-A6C34878D82A}">
                    <a16:rowId xmlns:a16="http://schemas.microsoft.com/office/drawing/2014/main" val="10014"/>
                  </a:ext>
                </a:extLst>
              </a:tr>
              <a:tr h="471870">
                <a:tc>
                  <a:txBody>
                    <a:bodyPr/>
                    <a:lstStyle/>
                    <a:p>
                      <a:pPr algn="ctr" rtl="1"/>
                      <a:r>
                        <a:rPr lang="he-IL" sz="1200" dirty="0" smtClean="0">
                          <a:latin typeface="Arial Unicode MS" panose="020B0604020202020204" pitchFamily="34" charset="-128"/>
                          <a:ea typeface="Arial Unicode MS" panose="020B0604020202020204" pitchFamily="34" charset="-128"/>
                          <a:cs typeface="+mn-cs"/>
                        </a:rPr>
                        <a:t>אחמ"ש </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he-IL" sz="1200" dirty="0" smtClean="0">
                          <a:latin typeface="Arial Unicode MS" panose="020B0604020202020204" pitchFamily="34" charset="-128"/>
                          <a:ea typeface="Arial Unicode MS" panose="020B0604020202020204" pitchFamily="34" charset="-128"/>
                          <a:cs typeface="+mn-cs"/>
                        </a:rPr>
                        <a:t>מר אליאור ביטון</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en-US" sz="1200" dirty="0" smtClean="0">
                          <a:latin typeface="Arial Unicode MS" panose="020B0604020202020204" pitchFamily="34" charset="-128"/>
                          <a:ea typeface="Arial Unicode MS" panose="020B0604020202020204" pitchFamily="34" charset="-128"/>
                          <a:cs typeface="+mn-cs"/>
                        </a:rPr>
                        <a:t>8240720</a:t>
                      </a:r>
                      <a:endParaRPr lang="he-IL" sz="1200" dirty="0">
                        <a:latin typeface="Arial Unicode MS" panose="020B0604020202020204" pitchFamily="34" charset="-128"/>
                        <a:ea typeface="Arial Unicode MS" panose="020B0604020202020204" pitchFamily="34" charset="-128"/>
                        <a:cs typeface="+mn-cs"/>
                      </a:endParaRPr>
                    </a:p>
                  </a:txBody>
                  <a:tcPr/>
                </a:tc>
                <a:tc>
                  <a:txBody>
                    <a:bodyPr/>
                    <a:lstStyle/>
                    <a:p>
                      <a:pPr algn="ctr" rtl="1"/>
                      <a:r>
                        <a:rPr lang="en-US" sz="1200" u="sng" kern="1200" dirty="0" smtClean="0">
                          <a:solidFill>
                            <a:schemeClr val="tx1"/>
                          </a:solidFill>
                          <a:effectLst/>
                          <a:latin typeface="+mn-lt"/>
                          <a:ea typeface="+mn-ea"/>
                          <a:cs typeface="+mn-cs"/>
                          <a:hlinkClick r:id="rId11"/>
                        </a:rPr>
                        <a:t>ebiton@univ.haifa.ac.il</a:t>
                      </a:r>
                      <a:endParaRPr lang="en-US" sz="1200" u="sng" kern="1200" dirty="0" smtClean="0">
                        <a:solidFill>
                          <a:schemeClr val="tx1"/>
                        </a:solidFill>
                        <a:effectLst/>
                        <a:latin typeface="+mn-lt"/>
                        <a:ea typeface="+mn-ea"/>
                        <a:cs typeface="+mn-cs"/>
                      </a:endParaRPr>
                    </a:p>
                    <a:p>
                      <a:pPr algn="ctr" rtl="1"/>
                      <a:endParaRPr lang="he-IL" sz="1200" u="sng" kern="1200" dirty="0">
                        <a:solidFill>
                          <a:schemeClr val="tx1"/>
                        </a:solidFill>
                        <a:effectLst/>
                        <a:latin typeface="+mn-lt"/>
                        <a:ea typeface="+mn-ea"/>
                        <a:cs typeface="+mn-cs"/>
                      </a:endParaRPr>
                    </a:p>
                  </a:txBody>
                  <a:tcPr/>
                </a:tc>
                <a:extLst>
                  <a:ext uri="{0D108BD9-81ED-4DB2-BD59-A6C34878D82A}">
                    <a16:rowId xmlns:a16="http://schemas.microsoft.com/office/drawing/2014/main" val="10015"/>
                  </a:ext>
                </a:extLst>
              </a:tr>
            </a:tbl>
          </a:graphicData>
        </a:graphic>
      </p:graphicFrame>
      <p:sp>
        <p:nvSpPr>
          <p:cNvPr id="13" name="מלבן 12"/>
          <p:cNvSpPr/>
          <p:nvPr/>
        </p:nvSpPr>
        <p:spPr>
          <a:xfrm>
            <a:off x="308745" y="827584"/>
            <a:ext cx="6192688" cy="369332"/>
          </a:xfrm>
          <a:prstGeom prst="rect">
            <a:avLst/>
          </a:prstGeom>
        </p:spPr>
        <p:txBody>
          <a:bodyPr wrap="square">
            <a:spAutoFit/>
          </a:bodyPr>
          <a:lstStyle/>
          <a:p>
            <a:pPr algn="ctr" rtl="0"/>
            <a:r>
              <a:rPr lang="he-IL" dirty="0" smtClean="0"/>
              <a:t>שעות </a:t>
            </a:r>
            <a:r>
              <a:rPr lang="he-IL" dirty="0"/>
              <a:t>פעילות וקבלת קהל : ימים א'-ה' בשעות </a:t>
            </a:r>
            <a:r>
              <a:rPr lang="he-IL" dirty="0" smtClean="0"/>
              <a:t> 14:00 </a:t>
            </a:r>
            <a:r>
              <a:rPr lang="he-IL" dirty="0"/>
              <a:t>– </a:t>
            </a:r>
            <a:r>
              <a:rPr lang="he-IL" dirty="0" smtClean="0"/>
              <a:t>08:30</a:t>
            </a:r>
            <a:endParaRPr lang="en-US" dirty="0"/>
          </a:p>
        </p:txBody>
      </p:sp>
      <p:sp>
        <p:nvSpPr>
          <p:cNvPr id="3" name="מלבן 2"/>
          <p:cNvSpPr/>
          <p:nvPr/>
        </p:nvSpPr>
        <p:spPr>
          <a:xfrm>
            <a:off x="3261449" y="8774668"/>
            <a:ext cx="309701" cy="369332"/>
          </a:xfrm>
          <a:prstGeom prst="rect">
            <a:avLst/>
          </a:prstGeom>
        </p:spPr>
        <p:txBody>
          <a:bodyPr wrap="none">
            <a:spAutoFit/>
          </a:bodyPr>
          <a:lstStyle/>
          <a:p>
            <a:pPr algn="ctr"/>
            <a:fld id="{70244715-99B2-4F87-BD24-6AF6196086E8}" type="slidenum">
              <a:rPr lang="he-IL"/>
              <a:pPr algn="ctr"/>
              <a:t>7</a:t>
            </a:fld>
            <a:endParaRPr lang="he-IL"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434946" y="107504"/>
            <a:ext cx="2658352" cy="609493"/>
          </a:xfrm>
        </p:spPr>
        <p:txBody>
          <a:bodyPr>
            <a:normAutofit fontScale="90000"/>
          </a:bodyPr>
          <a:lstStyle/>
          <a:p>
            <a:pPr algn="ctr"/>
            <a:r>
              <a:rPr lang="he-IL" dirty="0" smtClean="0">
                <a:solidFill>
                  <a:schemeClr val="tx1"/>
                </a:solidFill>
              </a:rPr>
              <a:t>סוגי המעונות</a:t>
            </a:r>
            <a:endParaRPr lang="he-IL" dirty="0">
              <a:solidFill>
                <a:schemeClr val="tx1"/>
              </a:solidFill>
            </a:endParaRPr>
          </a:p>
        </p:txBody>
      </p:sp>
      <p:sp>
        <p:nvSpPr>
          <p:cNvPr id="3" name="מציין מיקום תוכן 2"/>
          <p:cNvSpPr>
            <a:spLocks noGrp="1"/>
          </p:cNvSpPr>
          <p:nvPr>
            <p:ph idx="1"/>
          </p:nvPr>
        </p:nvSpPr>
        <p:spPr>
          <a:xfrm>
            <a:off x="332654" y="2344906"/>
            <a:ext cx="6192687" cy="6408711"/>
          </a:xfrm>
        </p:spPr>
        <p:txBody>
          <a:bodyPr>
            <a:noAutofit/>
          </a:bodyPr>
          <a:lstStyle/>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מעונות "פדרמן" מצויים במתחם הקמפוס ומכילים כ-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435 מיטות</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הדירות מחולקות ל- 3 חדרים, שני סטודנטים בכל חדר. </a:t>
            </a:r>
            <a:endPar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לכל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דירה שירותים, מקלחת, מטבח ופינת אוכל משותפים.</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b="1" u="sng" dirty="0">
                <a:latin typeface="Arial Unicode MS" panose="020B0604020202020204" pitchFamily="34" charset="-128"/>
                <a:ea typeface="Arial Unicode MS" panose="020B0604020202020204" pitchFamily="34" charset="-128"/>
                <a:cs typeface="Arial Unicode MS" panose="020B0604020202020204" pitchFamily="34" charset="-128"/>
              </a:rPr>
              <a:t>הציוד הנמצא בכל דירה:</a:t>
            </a:r>
            <a:r>
              <a:rPr lang="he-IL" sz="18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b="1" u="sng" dirty="0">
                <a:latin typeface="Arial Unicode MS" panose="020B0604020202020204" pitchFamily="34" charset="-128"/>
                <a:ea typeface="Arial Unicode MS" panose="020B0604020202020204" pitchFamily="34" charset="-128"/>
                <a:cs typeface="Arial Unicode MS" panose="020B0604020202020204" pitchFamily="34" charset="-128"/>
              </a:rPr>
              <a:t>הציוד הנמצא בכל חדר:</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כלי ניקיון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ארון 4 דלתות</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מטאטא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מדפים</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מגב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2 מיטות</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יעה                             	       	  2 מזרונים</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פח אשפה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2 שולחנות כתיבה</a:t>
            </a:r>
            <a:r>
              <a:rPr lang="en-US" sz="1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מברשת לשירותים     	          	  2 כסאות</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ארונות מטבח        	                    	  וילונות</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דלי שטיפה          	                 	  סלסלת אשפה</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מקרר חשמלי                            	  מראה</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כיריים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חשמליות</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			  מזגן+שלט </a:t>
            </a: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למזגן</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מזוזה</a:t>
            </a: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אינטרנט </a:t>
            </a: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אלחוטי</a:t>
            </a:r>
          </a:p>
          <a:p>
            <a:pPr marL="68580" indent="0">
              <a:buNone/>
            </a:pP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8580" indent="0">
              <a:buNone/>
            </a:pPr>
            <a:r>
              <a:rPr lang="he-IL" sz="1800" dirty="0" smtClean="0">
                <a:latin typeface="Arial Unicode MS" panose="020B0604020202020204" pitchFamily="34" charset="-128"/>
                <a:ea typeface="Arial Unicode MS" panose="020B0604020202020204" pitchFamily="34" charset="-128"/>
                <a:cs typeface="Arial Unicode MS" panose="020B0604020202020204" pitchFamily="34" charset="-128"/>
              </a:rPr>
              <a:t>*הציוד יינתן בתחילת השנה בלבד.</a:t>
            </a:r>
            <a:endParaRPr lang="he-IL"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372756" y="1331643"/>
            <a:ext cx="6192688" cy="584775"/>
          </a:xfrm>
          <a:prstGeom prst="rect">
            <a:avLst/>
          </a:prstGeom>
        </p:spPr>
        <p:txBody>
          <a:bodyPr wrap="square">
            <a:spAutoFit/>
          </a:bodyPr>
          <a:lstStyle/>
          <a:p>
            <a:pPr algn="ctr"/>
            <a:r>
              <a:rPr lang="he-IL" sz="3200" dirty="0" smtClean="0">
                <a:solidFill>
                  <a:schemeClr val="accent1"/>
                </a:solidFill>
              </a:rPr>
              <a:t>מעונות "פדרמן"</a:t>
            </a:r>
            <a:endParaRPr lang="he-IL" sz="3200" dirty="0">
              <a:solidFill>
                <a:schemeClr val="accent1"/>
              </a:solidFill>
            </a:endParaRPr>
          </a:p>
        </p:txBody>
      </p:sp>
      <p:sp>
        <p:nvSpPr>
          <p:cNvPr id="15" name="מלבן 14"/>
          <p:cNvSpPr/>
          <p:nvPr/>
        </p:nvSpPr>
        <p:spPr>
          <a:xfrm>
            <a:off x="3274150" y="8767803"/>
            <a:ext cx="309701" cy="369332"/>
          </a:xfrm>
          <a:prstGeom prst="rect">
            <a:avLst/>
          </a:prstGeom>
        </p:spPr>
        <p:txBody>
          <a:bodyPr wrap="none">
            <a:spAutoFit/>
          </a:bodyPr>
          <a:lstStyle/>
          <a:p>
            <a:pPr algn="ctr"/>
            <a:fld id="{70244715-99B2-4F87-BD24-6AF6196086E8}" type="slidenum">
              <a:rPr lang="he-IL"/>
              <a:pPr algn="ctr"/>
              <a:t>8</a:t>
            </a:fld>
            <a:endParaRPr lang="he-IL"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47112" y="971600"/>
            <a:ext cx="6192688" cy="537485"/>
          </a:xfrm>
        </p:spPr>
        <p:txBody>
          <a:bodyPr>
            <a:normAutofit fontScale="90000"/>
          </a:bodyPr>
          <a:lstStyle/>
          <a:p>
            <a:pPr algn="ctr"/>
            <a:r>
              <a:rPr lang="he-IL" dirty="0" smtClean="0"/>
              <a:t>מעונות טליה</a:t>
            </a:r>
            <a:endParaRPr lang="he-IL" dirty="0"/>
          </a:p>
        </p:txBody>
      </p:sp>
      <p:sp>
        <p:nvSpPr>
          <p:cNvPr id="3" name="מציין מיקום תוכן 2"/>
          <p:cNvSpPr>
            <a:spLocks noGrp="1"/>
          </p:cNvSpPr>
          <p:nvPr>
            <p:ph idx="1"/>
          </p:nvPr>
        </p:nvSpPr>
        <p:spPr>
          <a:xfrm>
            <a:off x="384335" y="1527300"/>
            <a:ext cx="6192687" cy="7247368"/>
          </a:xfrm>
        </p:spPr>
        <p:txBody>
          <a:bodyPr>
            <a:noAutofit/>
          </a:bodyPr>
          <a:lstStyle/>
          <a:p>
            <a:pPr marL="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הקומפלקס מצוי במתחם הקמפוס ובו :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lvl="0" indent="-285750">
              <a:spcBef>
                <a:spcPts val="0"/>
              </a:spcBef>
              <a:buFont typeface="Arial" panose="020B0604020202020204" pitchFamily="34" charset="0"/>
              <a:buChar char="•"/>
            </a:pP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סטודנטים לתואר ראשון-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דירות בנות 6- 5 חדרים - לכל דייר חדר, שירותים ומקלחת צמודים. לכל דירה מטבח, פינת ישיבה ופינת אוכל משותפים</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285750" lvl="0" indent="-285750">
              <a:spcBef>
                <a:spcPts val="0"/>
              </a:spcBef>
              <a:buFont typeface="Arial" panose="020B0604020202020204" pitchFamily="34" charset="0"/>
              <a:buChar char="•"/>
            </a:pP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סטודנטים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לתואר מתקדם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דירות בנות 3 חדרים – לכל דייר חדר, שירותים ומקלחת צמודים. לכל דירה מטבח, פינת ישיבה ופינת אוכל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משותפים.</a:t>
            </a:r>
            <a:endParaRPr lang="he-IL"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lvl="0" indent="-285750">
              <a:spcBef>
                <a:spcPts val="0"/>
              </a:spcBef>
              <a:buFont typeface="Arial" panose="020B0604020202020204" pitchFamily="34" charset="0"/>
              <a:buChar char="•"/>
            </a:pP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לזוגות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נשואים דירות בנות 2 חדרים</a:t>
            </a:r>
            <a:r>
              <a:rPr lang="he-IL" sz="1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בכל דירה מטבח מאובזר, מקלחת ושירותים צמודים, פינת אוכל ופינת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ישיבה.</a:t>
            </a:r>
            <a:endParaRPr lang="he-IL"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lvl="0" indent="-285750">
              <a:spcBef>
                <a:spcPts val="0"/>
              </a:spcBef>
              <a:buFont typeface="Arial" panose="020B0604020202020204" pitchFamily="34" charset="0"/>
              <a:buChar char="•"/>
            </a:pP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דירות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המותאמות </a:t>
            </a: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לנכים</a:t>
            </a:r>
            <a:endParaRPr lang="he-IL"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lvl="0" indent="-285750">
              <a:spcBef>
                <a:spcPts val="0"/>
              </a:spcBef>
              <a:buFont typeface="Arial" panose="020B0604020202020204" pitchFamily="34" charset="0"/>
              <a:buChar char="•"/>
            </a:pPr>
            <a:r>
              <a:rPr lang="he-IL" sz="1600" dirty="0" smtClean="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אחד </a:t>
            </a:r>
            <a:r>
              <a:rPr lang="he-IL" sz="1600" dirty="0">
                <a:solidFill>
                  <a:schemeClr val="bg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מבנייני "טליה" – נבנה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בשיתוף פעולה עם עירית חיפה, ומיועד </a:t>
            </a:r>
            <a:r>
              <a:rPr lang="he-IL" sz="16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לבני חיפה</a:t>
            </a:r>
            <a:r>
              <a:rPr lang="he-IL" sz="16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b="1" u="sng" dirty="0">
                <a:latin typeface="Arial Unicode MS" panose="020B0604020202020204" pitchFamily="34" charset="-128"/>
                <a:ea typeface="Arial Unicode MS" panose="020B0604020202020204" pitchFamily="34" charset="-128"/>
                <a:cs typeface="Arial Unicode MS" panose="020B0604020202020204" pitchFamily="34" charset="-128"/>
              </a:rPr>
              <a:t>הציוד הנמצא בכל דירה:</a:t>
            </a:r>
            <a:r>
              <a:rPr lang="he-IL" sz="16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b="1" u="sng" dirty="0">
                <a:latin typeface="Arial Unicode MS" panose="020B0604020202020204" pitchFamily="34" charset="-128"/>
                <a:ea typeface="Arial Unicode MS" panose="020B0604020202020204" pitchFamily="34" charset="-128"/>
                <a:cs typeface="Arial Unicode MS" panose="020B0604020202020204" pitchFamily="34" charset="-128"/>
              </a:rPr>
              <a:t>הציוד הנמצא בכל חדר:</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מקרר חשמלי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ארון בגדים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כיריים חשמליות   		    ארונית מדפים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ארונות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מטבח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מזגן+שלט למזגן</a:t>
            </a:r>
            <a:endPar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אינטרנט אלחוטי</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מיטה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b="1" u="sng" dirty="0">
                <a:latin typeface="Arial Unicode MS" panose="020B0604020202020204" pitchFamily="34" charset="-128"/>
                <a:ea typeface="Arial Unicode MS" panose="020B0604020202020204" pitchFamily="34" charset="-128"/>
                <a:cs typeface="Arial Unicode MS" panose="020B0604020202020204" pitchFamily="34" charset="-128"/>
              </a:rPr>
              <a:t>כלי ניקיון</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מזרון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מטאטא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שולחן כתיבה </a:t>
            </a:r>
            <a:endPar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מגב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כיסא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סטודנט</a:t>
            </a:r>
          </a:p>
          <a:p>
            <a:pPr marL="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יעה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וילון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פח אשפה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סלסלת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אשפה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דלי שטיפה        	       	    שידה (2 שידות לזוגות נשואים)                                 </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מברשת לשירותים		    מזוזה</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מזוזה</a:t>
            </a:r>
          </a:p>
          <a:p>
            <a:pPr marL="0" indent="0">
              <a:spcBef>
                <a:spcPts val="0"/>
              </a:spcBef>
              <a:buNone/>
            </a:pPr>
            <a:r>
              <a:rPr lang="he-IL" sz="1600" u="sng" dirty="0" smtClean="0">
                <a:latin typeface="Arial Unicode MS" panose="020B0604020202020204" pitchFamily="34" charset="-128"/>
                <a:ea typeface="Arial Unicode MS" panose="020B0604020202020204" pitchFamily="34" charset="-128"/>
                <a:cs typeface="Arial Unicode MS" panose="020B0604020202020204" pitchFamily="34" charset="-128"/>
              </a:rPr>
              <a:t>פינת </a:t>
            </a:r>
            <a:r>
              <a:rPr lang="he-IL" sz="1600" u="sng" dirty="0">
                <a:latin typeface="Arial Unicode MS" panose="020B0604020202020204" pitchFamily="34" charset="-128"/>
                <a:ea typeface="Arial Unicode MS" panose="020B0604020202020204" pitchFamily="34" charset="-128"/>
                <a:cs typeface="Arial Unicode MS" panose="020B0604020202020204" pitchFamily="34" charset="-128"/>
              </a:rPr>
              <a:t>אוכל הכוללת</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שולחן מטבח וכסאות</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600" u="sng" dirty="0">
                <a:latin typeface="Arial Unicode MS" panose="020B0604020202020204" pitchFamily="34" charset="-128"/>
                <a:ea typeface="Arial Unicode MS" panose="020B0604020202020204" pitchFamily="34" charset="-128"/>
                <a:cs typeface="Arial Unicode MS" panose="020B0604020202020204" pitchFamily="34" charset="-128"/>
              </a:rPr>
              <a:t>פינת ישיבה הכוללת</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שולחן סלוני, שידת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טלוויזיה</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וכורסאות </a:t>
            </a:r>
            <a:r>
              <a:rPr lang="he-IL" sz="1600" dirty="0">
                <a:latin typeface="Arial Unicode MS" panose="020B0604020202020204" pitchFamily="34" charset="-128"/>
                <a:ea typeface="Arial Unicode MS" panose="020B0604020202020204" pitchFamily="34" charset="-128"/>
                <a:cs typeface="Arial Unicode MS" panose="020B0604020202020204" pitchFamily="34" charset="-128"/>
              </a:rPr>
              <a:t>ישיבה</a:t>
            </a:r>
            <a:r>
              <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spcBef>
                <a:spcPts val="0"/>
              </a:spcBef>
              <a:buNone/>
            </a:pPr>
            <a:endParaRPr lang="he-IL"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r>
              <a:rPr lang="he-IL" sz="1800" dirty="0">
                <a:latin typeface="Arial Unicode MS" panose="020B0604020202020204" pitchFamily="34" charset="-128"/>
                <a:ea typeface="Arial Unicode MS" panose="020B0604020202020204" pitchFamily="34" charset="-128"/>
                <a:cs typeface="Arial Unicode MS" panose="020B0604020202020204" pitchFamily="34" charset="-128"/>
              </a:rPr>
              <a:t>*הציוד יינתן בתחילת השנה בלבד.</a:t>
            </a:r>
          </a:p>
          <a:p>
            <a:pPr marL="0" indent="0">
              <a:spcBef>
                <a:spcPts val="0"/>
              </a:spcBef>
              <a:buNone/>
            </a:pP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Bef>
                <a:spcPts val="0"/>
              </a:spcBef>
              <a:buNone/>
            </a:pPr>
            <a:endParaRPr lang="he-IL" sz="1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מלבן 7"/>
          <p:cNvSpPr/>
          <p:nvPr/>
        </p:nvSpPr>
        <p:spPr>
          <a:xfrm>
            <a:off x="3525840" y="107507"/>
            <a:ext cx="2571538" cy="646331"/>
          </a:xfrm>
          <a:prstGeom prst="rect">
            <a:avLst/>
          </a:prstGeom>
        </p:spPr>
        <p:txBody>
          <a:bodyPr wrap="none">
            <a:spAutoFit/>
          </a:bodyPr>
          <a:lstStyle/>
          <a:p>
            <a:r>
              <a:rPr lang="he-IL" sz="3600" dirty="0" smtClean="0"/>
              <a:t>סוגי המעונות</a:t>
            </a:r>
            <a:endParaRPr lang="he-IL" sz="3600" dirty="0"/>
          </a:p>
        </p:txBody>
      </p:sp>
      <p:sp>
        <p:nvSpPr>
          <p:cNvPr id="9" name="מלבן 8"/>
          <p:cNvSpPr/>
          <p:nvPr/>
        </p:nvSpPr>
        <p:spPr>
          <a:xfrm>
            <a:off x="3129748" y="8774668"/>
            <a:ext cx="309701" cy="369332"/>
          </a:xfrm>
          <a:prstGeom prst="rect">
            <a:avLst/>
          </a:prstGeom>
        </p:spPr>
        <p:txBody>
          <a:bodyPr wrap="none">
            <a:spAutoFit/>
          </a:bodyPr>
          <a:lstStyle/>
          <a:p>
            <a:pPr algn="ctr"/>
            <a:fld id="{70244715-99B2-4F87-BD24-6AF6196086E8}" type="slidenum">
              <a:rPr lang="he-IL"/>
              <a:pPr algn="ctr"/>
              <a:t>9</a:t>
            </a:fld>
            <a:endParaRPr lang="he-IL" dirty="0"/>
          </a:p>
        </p:txBody>
      </p:sp>
    </p:spTree>
    <p:extLst>
      <p:ext uri="{BB962C8B-B14F-4D97-AF65-F5344CB8AC3E}">
        <p14:creationId xmlns:p14="http://schemas.microsoft.com/office/powerpoint/2010/main" val="21344433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אוסטין">
  <a:themeElements>
    <a:clrScheme name="כחול">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אוסטין">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אוסטין">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2262C6212F2C43B0280644F388DA75" ma:contentTypeVersion="11" ma:contentTypeDescription="Create a new document." ma:contentTypeScope="" ma:versionID="74ab6cb35ccf90e0b8cc96d3c7b8a0f4">
  <xsd:schema xmlns:xsd="http://www.w3.org/2001/XMLSchema" xmlns:xs="http://www.w3.org/2001/XMLSchema" xmlns:p="http://schemas.microsoft.com/office/2006/metadata/properties" xmlns:ns3="8b6a5909-84d4-46ef-bc7d-e24fc9caab0f" targetNamespace="http://schemas.microsoft.com/office/2006/metadata/properties" ma:root="true" ma:fieldsID="b4574c183679d067fe58b5237927b60a" ns3:_="">
    <xsd:import namespace="8b6a5909-84d4-46ef-bc7d-e24fc9caab0f"/>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Location"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6a5909-84d4-46ef-bc7d-e24fc9caab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A01191-1150-44EA-BC3D-1FCEC972A465}">
  <ds:schemaRefs>
    <ds:schemaRef ds:uri="http://schemas.microsoft.com/sharepoint/v3/contenttype/forms"/>
  </ds:schemaRefs>
</ds:datastoreItem>
</file>

<file path=customXml/itemProps2.xml><?xml version="1.0" encoding="utf-8"?>
<ds:datastoreItem xmlns:ds="http://schemas.openxmlformats.org/officeDocument/2006/customXml" ds:itemID="{DCCA6420-FF7F-4453-9028-5B95E2356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6a5909-84d4-46ef-bc7d-e24fc9caab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E460D3-DFBD-40E9-9CC0-5F904578B718}">
  <ds:schemaRefs>
    <ds:schemaRef ds:uri="8b6a5909-84d4-46ef-bc7d-e24fc9caab0f"/>
    <ds:schemaRef ds:uri="http://www.w3.org/XML/1998/namespace"/>
    <ds:schemaRef ds:uri="http://schemas.microsoft.com/office/infopath/2007/PartnerControls"/>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2130</TotalTime>
  <Words>7343</Words>
  <Application>Microsoft Office PowerPoint</Application>
  <PresentationFormat>‫הצגה על המסך (4:3)</PresentationFormat>
  <Paragraphs>736</Paragraphs>
  <Slides>37</Slides>
  <Notes>3</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37</vt:i4>
      </vt:variant>
    </vt:vector>
  </HeadingPairs>
  <TitlesOfParts>
    <vt:vector size="47" baseType="lpstr">
      <vt:lpstr>Arabic Typesetting</vt:lpstr>
      <vt:lpstr>Arial</vt:lpstr>
      <vt:lpstr>Arial Unicode MS</vt:lpstr>
      <vt:lpstr>Calibri</vt:lpstr>
      <vt:lpstr>Century Gothic</vt:lpstr>
      <vt:lpstr>David</vt:lpstr>
      <vt:lpstr>Gisha</vt:lpstr>
      <vt:lpstr>Times New Roman</vt:lpstr>
      <vt:lpstr>Wingdings 2</vt:lpstr>
      <vt:lpstr>אוסטין</vt:lpstr>
      <vt:lpstr>מידעון היחידה למעונות ודיור</vt:lpstr>
      <vt:lpstr>תוכן עניינים</vt:lpstr>
      <vt:lpstr>ברכת דיקנית הסטודנטים</vt:lpstr>
      <vt:lpstr>ברכת דיקנית הסטודנטים</vt:lpstr>
      <vt:lpstr>ברכת דיקנית הסטודנטים</vt:lpstr>
      <vt:lpstr>ברכת מנהלת המעונות</vt:lpstr>
      <vt:lpstr>צוות המעונות</vt:lpstr>
      <vt:lpstr>סוגי המעונות</vt:lpstr>
      <vt:lpstr>מעונות טליה</vt:lpstr>
      <vt:lpstr>מעונות בריטניה</vt:lpstr>
      <vt:lpstr>מעונות שקמה</vt:lpstr>
      <vt:lpstr>תחזוקת דירה במעונות</vt:lpstr>
      <vt:lpstr>מצגת של PowerPoint‏</vt:lpstr>
      <vt:lpstr>מתקנים לשירות הדיירים</vt:lpstr>
      <vt:lpstr>מצגת של PowerPoint‏</vt:lpstr>
      <vt:lpstr>מצגת של PowerPoint‏</vt:lpstr>
      <vt:lpstr>מצגת של PowerPoint‏</vt:lpstr>
      <vt:lpstr>מצגת של PowerPoint‏</vt:lpstr>
      <vt:lpstr>נוהל כניסת  מבקרים למעונות</vt:lpstr>
      <vt:lpstr>מצגת של PowerPoint‏</vt:lpstr>
      <vt:lpstr>כונן מעונות</vt:lpstr>
      <vt:lpstr>נוהלי ביטחון ובטיחות במעונות</vt:lpstr>
      <vt:lpstr>פינוי המעונות במצב חירום</vt:lpstr>
      <vt:lpstr>מצגת של PowerPoint‏</vt:lpstr>
      <vt:lpstr>נספח בטיחות</vt:lpstr>
      <vt:lpstr>מצגת של PowerPoint‏</vt:lpstr>
      <vt:lpstr>גביית שכר דירה</vt:lpstr>
      <vt:lpstr>מצגת של PowerPoint‏</vt:lpstr>
      <vt:lpstr>עזיבה</vt:lpstr>
      <vt:lpstr>מצגת של PowerPoint‏</vt:lpstr>
      <vt:lpstr>מצגת של PowerPoint‏</vt:lpstr>
      <vt:lpstr>מצגת של PowerPoint‏</vt:lpstr>
      <vt:lpstr>מצגת של PowerPoint‏</vt:lpstr>
      <vt:lpstr>מצגת של PowerPoint‏</vt:lpstr>
      <vt:lpstr>טלפונים  חיוניים</vt:lpstr>
      <vt:lpstr>מפת  המעונות</vt:lpstr>
      <vt:lpstr>3</vt:lpstr>
    </vt:vector>
  </TitlesOfParts>
  <Company>University of Haifa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מידעון היחידה למעונות ודיור</dc:title>
  <dc:creator>dadmin</dc:creator>
  <cp:lastModifiedBy>מאיה גולדשטיין</cp:lastModifiedBy>
  <cp:revision>205</cp:revision>
  <cp:lastPrinted>2020-06-23T09:53:25Z</cp:lastPrinted>
  <dcterms:created xsi:type="dcterms:W3CDTF">2015-06-22T06:45:42Z</dcterms:created>
  <dcterms:modified xsi:type="dcterms:W3CDTF">2024-10-10T11:26:34Z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0x0101002D2262C6212F2C43B0280644F388DA75</vt:lpwstr>
  </property>
</Properties>
</file>